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6262E6-79B0-4C4C-9A55-22588A88AABC}" type="datetimeFigureOut">
              <a:rPr lang="fr-FR" smtClean="0"/>
              <a:t>23/02/2014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6262E6-79B0-4C4C-9A55-22588A88AABC}" type="datetimeFigureOut">
              <a:rPr lang="fr-FR" smtClean="0"/>
              <a:t>23/02/2014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46262E6-79B0-4C4C-9A55-22588A88AABC}" type="datetimeFigureOut">
              <a:rPr lang="fr-FR" smtClean="0"/>
              <a:t>23/02/2014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6262E6-79B0-4C4C-9A55-22588A88AABC}" type="datetimeFigureOut">
              <a:rPr lang="fr-FR" smtClean="0"/>
              <a:t>23/02/2014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6262E6-79B0-4C4C-9A55-22588A88AABC}" type="datetimeFigureOut">
              <a:rPr lang="fr-FR" smtClean="0"/>
              <a:t>23/02/2014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6262E6-79B0-4C4C-9A55-22588A88AABC}" type="datetimeFigureOut">
              <a:rPr lang="fr-FR" smtClean="0"/>
              <a:t>23/02/2014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982744-0C38-4EA8-99F1-8A57F822B2C1}"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262E6-79B0-4C4C-9A55-22588A88AABC}" type="datetimeFigureOut">
              <a:rPr lang="fr-FR" smtClean="0"/>
              <a:t>23/02/2014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82744-0C38-4EA8-99F1-8A57F822B2C1}"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fr-FR" dirty="0" smtClean="0"/>
              <a:t>Une brochure pour destination de vacances</a:t>
            </a:r>
            <a:endParaRPr lang="fr-FR" dirty="0"/>
          </a:p>
        </p:txBody>
      </p:sp>
      <p:sp>
        <p:nvSpPr>
          <p:cNvPr id="3" name="Sous-titre 2"/>
          <p:cNvSpPr>
            <a:spLocks noGrp="1"/>
          </p:cNvSpPr>
          <p:nvPr>
            <p:ph type="subTitle" idx="1"/>
          </p:nvPr>
        </p:nvSpPr>
        <p:spPr/>
        <p:txBody>
          <a:bodyPr/>
          <a:lstStyle/>
          <a:p>
            <a:r>
              <a:rPr lang="fr-FR" dirty="0" smtClean="0"/>
              <a:t>Maintenant, vous allez étudier une borchure pour développer l’intérêt du public sur une destination.</a:t>
            </a:r>
            <a:endParaRPr lang="fr-FR" dirty="0"/>
          </a:p>
        </p:txBody>
      </p:sp>
      <p:sp>
        <p:nvSpPr>
          <p:cNvPr id="4" name="Rectangle 3"/>
          <p:cNvSpPr/>
          <p:nvPr/>
        </p:nvSpPr>
        <p:spPr>
          <a:xfrm>
            <a:off x="1619672" y="4005064"/>
            <a:ext cx="6048672" cy="288032"/>
          </a:xfrm>
          <a:prstGeom prst="rect">
            <a:avLst/>
          </a:prstGeom>
          <a:gradFill flip="none" rotWithShape="1">
            <a:gsLst>
              <a:gs pos="0">
                <a:schemeClr val="accent1">
                  <a:tint val="66000"/>
                  <a:satMod val="160000"/>
                </a:schemeClr>
              </a:gs>
              <a:gs pos="50000">
                <a:schemeClr val="bg1"/>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91680" y="4509120"/>
            <a:ext cx="5832648" cy="288032"/>
          </a:xfrm>
          <a:prstGeom prst="rect">
            <a:avLst/>
          </a:prstGeom>
          <a:gradFill flip="none" rotWithShape="1">
            <a:gsLst>
              <a:gs pos="0">
                <a:schemeClr val="accent1">
                  <a:tint val="66000"/>
                  <a:satMod val="160000"/>
                </a:schemeClr>
              </a:gs>
              <a:gs pos="50000">
                <a:schemeClr val="bg1"/>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sp>
        <p:nvSpPr>
          <p:cNvPr id="6" name="Rectangle 5"/>
          <p:cNvSpPr/>
          <p:nvPr/>
        </p:nvSpPr>
        <p:spPr>
          <a:xfrm>
            <a:off x="2123728" y="5013176"/>
            <a:ext cx="5040560" cy="288032"/>
          </a:xfrm>
          <a:prstGeom prst="rect">
            <a:avLst/>
          </a:prstGeom>
          <a:gradFill flip="none" rotWithShape="1">
            <a:gsLst>
              <a:gs pos="0">
                <a:schemeClr val="accent1">
                  <a:tint val="66000"/>
                  <a:satMod val="160000"/>
                </a:schemeClr>
              </a:gs>
              <a:gs pos="50000">
                <a:schemeClr val="bg1"/>
              </a:gs>
              <a:gs pos="100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srcRect/>
          <a:stretch>
            <a:fillRect/>
          </a:stretch>
        </p:blipFill>
        <p:spPr bwMode="auto">
          <a:xfrm>
            <a:off x="323528" y="116632"/>
            <a:ext cx="24765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6300192" y="116632"/>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4" cstate="print"/>
          <a:srcRect/>
          <a:stretch>
            <a:fillRect/>
          </a:stretch>
        </p:blipFill>
        <p:spPr bwMode="auto">
          <a:xfrm>
            <a:off x="7596336" y="4869160"/>
            <a:ext cx="1416618" cy="1881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5" cstate="print"/>
          <a:srcRect/>
          <a:stretch>
            <a:fillRect/>
          </a:stretch>
        </p:blipFill>
        <p:spPr bwMode="auto">
          <a:xfrm>
            <a:off x="251520" y="5013176"/>
            <a:ext cx="1728192"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859216" cy="720080"/>
          </a:xfrm>
          <a:solidFill>
            <a:schemeClr val="accent2">
              <a:lumMod val="20000"/>
              <a:lumOff val="80000"/>
            </a:schemeClr>
          </a:solidFill>
        </p:spPr>
        <p:txBody>
          <a:bodyPr>
            <a:normAutofit fontScale="90000"/>
          </a:bodyPr>
          <a:lstStyle/>
          <a:p>
            <a:r>
              <a:rPr lang="fr-FR" dirty="0" smtClean="0"/>
              <a:t>Grande-Bretagne. Vous êtes invités!</a:t>
            </a:r>
            <a:endParaRPr lang="fr-FR" dirty="0"/>
          </a:p>
        </p:txBody>
      </p:sp>
      <p:sp>
        <p:nvSpPr>
          <p:cNvPr id="3" name="Espace réservé du contenu 2"/>
          <p:cNvSpPr>
            <a:spLocks noGrp="1"/>
          </p:cNvSpPr>
          <p:nvPr>
            <p:ph idx="1"/>
          </p:nvPr>
        </p:nvSpPr>
        <p:spPr>
          <a:xfrm>
            <a:off x="0" y="1340768"/>
            <a:ext cx="9144000" cy="5517232"/>
          </a:xfrm>
          <a:solidFill>
            <a:schemeClr val="accent1">
              <a:lumMod val="20000"/>
              <a:lumOff val="80000"/>
            </a:schemeClr>
          </a:solidFill>
        </p:spPr>
        <p:txBody>
          <a:bodyPr>
            <a:normAutofit fontScale="70000" lnSpcReduction="20000"/>
          </a:bodyPr>
          <a:lstStyle/>
          <a:p>
            <a:pPr>
              <a:buNone/>
            </a:pPr>
            <a:r>
              <a:rPr lang="fr-FR" dirty="0" smtClean="0"/>
              <a:t>« Il y a moins de 1700 km d’un bout à l’autre de la Grande-Bretagne. Pourtant la variété des paysages, de la culture et de l’histoire que vous y découvrirez vous épatera. La Grande-Bretagne est un lieu où la poésie est écrite dans les paysages, où les histoires d’antan vivent dans les châteaux centenaires et où la mode du XXIème siècle côtoie des icônes, de BigBen au château d’Edimbourg.</a:t>
            </a:r>
          </a:p>
          <a:p>
            <a:pPr>
              <a:buNone/>
            </a:pPr>
            <a:r>
              <a:rPr lang="fr-FR" dirty="0" smtClean="0"/>
              <a:t>2012 est une grande année pour la Grande-Bretagne: Jubilé de Diamant de la Reine Elisabeth en juin, suivi par le plus grand événement sportif au monde, les jeux olympiques de Londres en 2012.</a:t>
            </a:r>
          </a:p>
          <a:p>
            <a:pPr>
              <a:buNone/>
            </a:pPr>
            <a:r>
              <a:rPr lang="fr-FR" dirty="0" smtClean="0"/>
              <a:t>Partagez avec nous ces moments de fête, entre évènements sportifs et manifestations culturelles, la Fashion Week de Londres, le festival du château d’Edimbourg ou le festival de Shakespeare qui réunira des milliers d’artistes venus du monde entier pour se produire dans près de 70 spectacles.</a:t>
            </a:r>
          </a:p>
          <a:p>
            <a:pPr>
              <a:buNone/>
            </a:pPr>
            <a:r>
              <a:rPr lang="fr-FR" dirty="0" smtClean="0"/>
              <a:t>Des sports nautiques sur les côtes galloises, des dégustations de Whisky en Ecosse en passant par la tournée des bars à Manchester ou des visites de galeries d’arts à Oxford. Quoi que vous cherchiez en 2012, vous le trouverez en Grande-Bretagne.</a:t>
            </a:r>
          </a:p>
          <a:p>
            <a:pPr>
              <a:buNone/>
            </a:pPr>
            <a:r>
              <a:rPr lang="fr-FR" i="1" dirty="0" smtClean="0"/>
              <a:t>Découvrez votre invitation en Grande-Bretagne sur www.visitbritain.com</a:t>
            </a:r>
            <a:r>
              <a:rPr lang="fr-FR" dirty="0" smtClean="0"/>
              <a:t>  »</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8075273" y="188640"/>
            <a:ext cx="1068727" cy="1205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7715200" cy="850106"/>
          </a:xfrm>
        </p:spPr>
        <p:style>
          <a:lnRef idx="1">
            <a:schemeClr val="accent3"/>
          </a:lnRef>
          <a:fillRef idx="2">
            <a:schemeClr val="accent3"/>
          </a:fillRef>
          <a:effectRef idx="1">
            <a:schemeClr val="accent3"/>
          </a:effectRef>
          <a:fontRef idx="minor">
            <a:schemeClr val="dk1"/>
          </a:fontRef>
        </p:style>
        <p:txBody>
          <a:bodyPr/>
          <a:lstStyle/>
          <a:p>
            <a:r>
              <a:rPr lang="fr-FR" dirty="0" smtClean="0"/>
              <a:t>C’est bien mais c’est quoi en fait?</a:t>
            </a:r>
            <a:endParaRPr lang="fr-FR" dirty="0"/>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Font typeface="+mj-lt"/>
              <a:buAutoNum type="arabicPeriod"/>
            </a:pPr>
            <a:r>
              <a:rPr lang="fr-FR" dirty="0" smtClean="0"/>
              <a:t>Quel est le but de cette brochure?</a:t>
            </a:r>
          </a:p>
          <a:p>
            <a:pPr marL="514350" indent="-514350">
              <a:buFont typeface="+mj-lt"/>
              <a:buAutoNum type="arabicPeriod"/>
            </a:pPr>
            <a:r>
              <a:rPr lang="fr-FR" dirty="0" smtClean="0"/>
              <a:t>Quels sont les attractions possibles à faire en Grande-Bretagne?</a:t>
            </a:r>
          </a:p>
          <a:p>
            <a:pPr marL="514350" indent="-514350">
              <a:buFont typeface="+mj-lt"/>
              <a:buAutoNum type="arabicPeriod"/>
            </a:pPr>
            <a:r>
              <a:rPr lang="fr-FR" dirty="0" smtClean="0"/>
              <a:t>Quelle est l’importance de 2012 pour cette destination?</a:t>
            </a:r>
          </a:p>
          <a:p>
            <a:pPr marL="514350" indent="-514350">
              <a:buFont typeface="+mj-lt"/>
              <a:buAutoNum type="arabicPeriod"/>
            </a:pPr>
            <a:r>
              <a:rPr lang="fr-FR" dirty="0" smtClean="0"/>
              <a:t>Donner une attraction pour les jeunes/une pour les adolescents/une pour les adultes/et une pour toute la famille:</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7956376" y="116632"/>
            <a:ext cx="1091952" cy="10919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626968" cy="1143000"/>
          </a:xfrm>
        </p:spPr>
        <p:style>
          <a:lnRef idx="1">
            <a:schemeClr val="accent1"/>
          </a:lnRef>
          <a:fillRef idx="2">
            <a:schemeClr val="accent1"/>
          </a:fillRef>
          <a:effectRef idx="1">
            <a:schemeClr val="accent1"/>
          </a:effectRef>
          <a:fontRef idx="minor">
            <a:schemeClr val="dk1"/>
          </a:fontRef>
        </p:style>
        <p:txBody>
          <a:bodyPr/>
          <a:lstStyle/>
          <a:p>
            <a:r>
              <a:rPr lang="fr-FR" dirty="0" smtClean="0"/>
              <a:t>Académie française</a:t>
            </a:r>
            <a:endParaRPr lang="fr-FR" dirty="0"/>
          </a:p>
        </p:txBody>
      </p:sp>
      <p:sp>
        <p:nvSpPr>
          <p:cNvPr id="3" name="Espace réservé du contenu 2"/>
          <p:cNvSpPr>
            <a:spLocks noGrp="1"/>
          </p:cNvSpPr>
          <p:nvPr>
            <p:ph idx="1"/>
          </p:nvPr>
        </p:nvSpPr>
        <p:spPr>
          <a:xfrm>
            <a:off x="457200" y="2132857"/>
            <a:ext cx="8229600" cy="1224136"/>
          </a:xfrm>
        </p:spPr>
        <p:txBody>
          <a:bodyPr/>
          <a:lstStyle/>
          <a:p>
            <a:r>
              <a:rPr lang="fr-FR" dirty="0" smtClean="0"/>
              <a:t>Corrigez l’anglicisme produit dans le texte:</a:t>
            </a:r>
          </a:p>
          <a:p>
            <a:pPr lvl="1"/>
            <a:r>
              <a:rPr lang="fr-FR" i="1" dirty="0" smtClean="0"/>
              <a:t>« Fashion Week »</a:t>
            </a:r>
            <a:endParaRPr lang="fr-FR" i="1" dirty="0"/>
          </a:p>
        </p:txBody>
      </p:sp>
      <p:pic>
        <p:nvPicPr>
          <p:cNvPr id="4098" name="Picture 2"/>
          <p:cNvPicPr>
            <a:picLocks noChangeAspect="1" noChangeArrowheads="1"/>
          </p:cNvPicPr>
          <p:nvPr/>
        </p:nvPicPr>
        <p:blipFill>
          <a:blip r:embed="rId2" cstate="print"/>
          <a:srcRect/>
          <a:stretch>
            <a:fillRect/>
          </a:stretch>
        </p:blipFill>
        <p:spPr bwMode="auto">
          <a:xfrm>
            <a:off x="6228184" y="260648"/>
            <a:ext cx="2790825"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à coins arrondis 4"/>
          <p:cNvSpPr/>
          <p:nvPr/>
        </p:nvSpPr>
        <p:spPr>
          <a:xfrm>
            <a:off x="2123728" y="3789040"/>
            <a:ext cx="4968552"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La semaine de la mode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fr-FR" dirty="0" smtClean="0"/>
              <a:t>Y a-t-il un(e) interprète dans la classe?</a:t>
            </a:r>
            <a:endParaRPr lang="fr-FR" dirty="0"/>
          </a:p>
        </p:txBody>
      </p:sp>
      <p:sp>
        <p:nvSpPr>
          <p:cNvPr id="3" name="Espace réservé du contenu 2"/>
          <p:cNvSpPr>
            <a:spLocks noGrp="1"/>
          </p:cNvSpPr>
          <p:nvPr>
            <p:ph idx="1"/>
          </p:nvPr>
        </p:nvSpPr>
        <p:spPr>
          <a:xfrm>
            <a:off x="107504" y="1556792"/>
            <a:ext cx="3240360" cy="5141168"/>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514350" indent="-514350">
              <a:buFont typeface="+mj-lt"/>
              <a:buAutoNum type="alphaLcParenR"/>
            </a:pPr>
            <a:r>
              <a:rPr lang="fr-FR" dirty="0" smtClean="0"/>
              <a:t>less than</a:t>
            </a:r>
          </a:p>
          <a:p>
            <a:pPr marL="514350" indent="-514350">
              <a:buFont typeface="+mj-lt"/>
              <a:buAutoNum type="alphaLcParenR"/>
            </a:pPr>
            <a:r>
              <a:rPr lang="fr-FR" dirty="0" smtClean="0"/>
              <a:t>from one end to the other</a:t>
            </a:r>
          </a:p>
          <a:p>
            <a:pPr marL="514350" indent="-514350">
              <a:buFont typeface="+mj-lt"/>
              <a:buAutoNum type="alphaLcParenR"/>
            </a:pPr>
            <a:r>
              <a:rPr lang="fr-FR" dirty="0" smtClean="0"/>
              <a:t>however</a:t>
            </a:r>
          </a:p>
          <a:p>
            <a:pPr marL="514350" indent="-514350">
              <a:buFont typeface="+mj-lt"/>
              <a:buAutoNum type="alphaLcParenR"/>
            </a:pPr>
            <a:r>
              <a:rPr lang="fr-FR" dirty="0" smtClean="0"/>
              <a:t>to astonish</a:t>
            </a:r>
          </a:p>
          <a:p>
            <a:pPr marL="514350" indent="-514350">
              <a:buFont typeface="+mj-lt"/>
              <a:buAutoNum type="alphaLcParenR"/>
            </a:pPr>
            <a:r>
              <a:rPr lang="fr-FR" dirty="0" smtClean="0"/>
              <a:t>poetry</a:t>
            </a:r>
          </a:p>
          <a:p>
            <a:pPr marL="514350" indent="-514350">
              <a:buFont typeface="+mj-lt"/>
              <a:buAutoNum type="alphaLcParenR"/>
            </a:pPr>
            <a:r>
              <a:rPr lang="fr-FR" dirty="0" smtClean="0"/>
              <a:t>of erstwhile</a:t>
            </a:r>
          </a:p>
          <a:p>
            <a:pPr marL="514350" indent="-514350">
              <a:buFont typeface="+mj-lt"/>
              <a:buAutoNum type="alphaLcParenR"/>
            </a:pPr>
            <a:r>
              <a:rPr lang="fr-FR" dirty="0" smtClean="0"/>
              <a:t>of hundred years</a:t>
            </a:r>
          </a:p>
          <a:p>
            <a:pPr marL="514350" indent="-514350">
              <a:buFont typeface="+mj-lt"/>
              <a:buAutoNum type="alphaLcParenR"/>
            </a:pPr>
            <a:r>
              <a:rPr lang="fr-FR" dirty="0" smtClean="0"/>
              <a:t>to meet</a:t>
            </a:r>
          </a:p>
          <a:p>
            <a:pPr marL="514350" indent="-514350">
              <a:buFont typeface="+mj-lt"/>
              <a:buAutoNum type="alphaLcParenR"/>
            </a:pPr>
            <a:r>
              <a:rPr lang="fr-FR" dirty="0" smtClean="0"/>
              <a:t>followed by</a:t>
            </a:r>
          </a:p>
          <a:p>
            <a:pPr marL="514350" indent="-514350">
              <a:buFont typeface="+mj-lt"/>
              <a:buAutoNum type="alphaLcParenR"/>
            </a:pPr>
            <a:r>
              <a:rPr lang="fr-FR" dirty="0" smtClean="0"/>
              <a:t>party times</a:t>
            </a:r>
          </a:p>
          <a:p>
            <a:pPr marL="514350" indent="-514350">
              <a:buFont typeface="+mj-lt"/>
              <a:buAutoNum type="alphaLcParenR"/>
            </a:pPr>
            <a:r>
              <a:rPr lang="fr-FR" dirty="0" smtClean="0"/>
              <a:t>cultural exhibits</a:t>
            </a:r>
          </a:p>
          <a:p>
            <a:pPr marL="514350" indent="-514350">
              <a:buFont typeface="+mj-lt"/>
              <a:buAutoNum type="alphaLcParenR"/>
            </a:pPr>
            <a:r>
              <a:rPr lang="fr-FR" dirty="0" smtClean="0"/>
              <a:t>thousands</a:t>
            </a:r>
          </a:p>
          <a:p>
            <a:pPr marL="514350" indent="-514350">
              <a:buFont typeface="+mj-lt"/>
              <a:buAutoNum type="alphaLcParenR"/>
            </a:pPr>
            <a:r>
              <a:rPr lang="fr-FR" dirty="0" smtClean="0"/>
              <a:t>all around the world</a:t>
            </a:r>
          </a:p>
          <a:p>
            <a:pPr marL="514350" indent="-514350">
              <a:buFont typeface="+mj-lt"/>
              <a:buAutoNum type="alphaLcParenR"/>
            </a:pPr>
            <a:r>
              <a:rPr lang="fr-FR" dirty="0" smtClean="0"/>
              <a:t>close to </a:t>
            </a:r>
          </a:p>
          <a:p>
            <a:pPr marL="514350" indent="-514350">
              <a:buFont typeface="+mj-lt"/>
              <a:buAutoNum type="alphaLcParenR"/>
            </a:pPr>
            <a:r>
              <a:rPr lang="fr-FR" dirty="0" smtClean="0"/>
              <a:t>water sports</a:t>
            </a:r>
          </a:p>
          <a:p>
            <a:pPr marL="514350" indent="-514350">
              <a:buFont typeface="+mj-lt"/>
              <a:buAutoNum type="alphaLcParenR"/>
            </a:pPr>
            <a:r>
              <a:rPr lang="fr-FR" dirty="0" smtClean="0"/>
              <a:t>welsh coasts</a:t>
            </a:r>
          </a:p>
          <a:p>
            <a:pPr marL="514350" indent="-514350">
              <a:buFont typeface="+mj-lt"/>
              <a:buAutoNum type="alphaLcParenR"/>
            </a:pPr>
            <a:r>
              <a:rPr lang="fr-FR" dirty="0" smtClean="0"/>
              <a:t>while going through</a:t>
            </a:r>
          </a:p>
          <a:p>
            <a:pPr marL="514350" indent="-514350">
              <a:buFont typeface="+mj-lt"/>
              <a:buAutoNum type="alphaLcParenR"/>
            </a:pPr>
            <a:r>
              <a:rPr lang="fr-FR" dirty="0" smtClean="0"/>
              <a:t>no matter what</a:t>
            </a:r>
          </a:p>
        </p:txBody>
      </p:sp>
      <p:sp>
        <p:nvSpPr>
          <p:cNvPr id="4" name="Espace réservé du contenu 2"/>
          <p:cNvSpPr txBox="1">
            <a:spLocks/>
          </p:cNvSpPr>
          <p:nvPr/>
        </p:nvSpPr>
        <p:spPr>
          <a:xfrm>
            <a:off x="3635896" y="1556792"/>
            <a:ext cx="3240360" cy="514116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550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moins de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d’un bout à l’autre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pourtant</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épater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la poésie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d’antan</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centenaires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côtoyer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suivi par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moments de fête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manifestations culturelles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des milliers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du monde entier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près de</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des sports nautiques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les côtes galloises</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en passant par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Quoi que</a:t>
            </a:r>
          </a:p>
        </p:txBody>
      </p:sp>
      <p:pic>
        <p:nvPicPr>
          <p:cNvPr id="5122" name="Picture 2"/>
          <p:cNvPicPr>
            <a:picLocks noChangeAspect="1" noChangeArrowheads="1"/>
          </p:cNvPicPr>
          <p:nvPr/>
        </p:nvPicPr>
        <p:blipFill>
          <a:blip r:embed="rId2" cstate="print"/>
          <a:srcRect/>
          <a:stretch>
            <a:fillRect/>
          </a:stretch>
        </p:blipFill>
        <p:spPr bwMode="auto">
          <a:xfrm>
            <a:off x="7010400" y="3933056"/>
            <a:ext cx="21336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wipe(down)">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wipe(down)">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wipe(down)">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wipe(down)">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wipe(down)">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wipe(down)">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wipe(down)">
                                      <p:cBhvr>
                                        <p:cTn id="87" dur="500"/>
                                        <p:tgtEl>
                                          <p:spTgt spid="4">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
                                            <p:txEl>
                                              <p:pRg st="16" end="16"/>
                                            </p:txEl>
                                          </p:spTgt>
                                        </p:tgtEl>
                                        <p:attrNameLst>
                                          <p:attrName>style.visibility</p:attrName>
                                        </p:attrNameLst>
                                      </p:cBhvr>
                                      <p:to>
                                        <p:strVal val="visible"/>
                                      </p:to>
                                    </p:set>
                                    <p:animEffect transition="in" filter="wipe(down)">
                                      <p:cBhvr>
                                        <p:cTn id="92" dur="500"/>
                                        <p:tgtEl>
                                          <p:spTgt spid="4">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
                                            <p:txEl>
                                              <p:pRg st="17" end="17"/>
                                            </p:txEl>
                                          </p:spTgt>
                                        </p:tgtEl>
                                        <p:attrNameLst>
                                          <p:attrName>style.visibility</p:attrName>
                                        </p:attrNameLst>
                                      </p:cBhvr>
                                      <p:to>
                                        <p:strVal val="visible"/>
                                      </p:to>
                                    </p:set>
                                    <p:animEffect transition="in" filter="wipe(down)">
                                      <p:cBhvr>
                                        <p:cTn id="97"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4834880" cy="706090"/>
          </a:xfrm>
        </p:spPr>
        <p:style>
          <a:lnRef idx="1">
            <a:schemeClr val="dk1"/>
          </a:lnRef>
          <a:fillRef idx="2">
            <a:schemeClr val="dk1"/>
          </a:fillRef>
          <a:effectRef idx="1">
            <a:schemeClr val="dk1"/>
          </a:effectRef>
          <a:fontRef idx="minor">
            <a:schemeClr val="dk1"/>
          </a:fontRef>
        </p:style>
        <p:txBody>
          <a:bodyPr>
            <a:normAutofit fontScale="90000"/>
          </a:bodyPr>
          <a:lstStyle/>
          <a:p>
            <a:r>
              <a:rPr lang="fr-FR" dirty="0" smtClean="0"/>
              <a:t>Comment ça marche?</a:t>
            </a:r>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6588224" y="188640"/>
            <a:ext cx="2286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à coins arrondis 4"/>
          <p:cNvSpPr/>
          <p:nvPr/>
        </p:nvSpPr>
        <p:spPr>
          <a:xfrm>
            <a:off x="5508104" y="2708920"/>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 à la montagne</a:t>
            </a:r>
            <a:endParaRPr lang="fr-FR" dirty="0"/>
          </a:p>
        </p:txBody>
      </p:sp>
      <p:sp>
        <p:nvSpPr>
          <p:cNvPr id="6" name="Rectangle à coins arrondis 5"/>
          <p:cNvSpPr/>
          <p:nvPr/>
        </p:nvSpPr>
        <p:spPr>
          <a:xfrm>
            <a:off x="5508104" y="3645024"/>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 à la mer</a:t>
            </a:r>
            <a:endParaRPr lang="fr-FR" dirty="0"/>
          </a:p>
        </p:txBody>
      </p:sp>
      <p:sp>
        <p:nvSpPr>
          <p:cNvPr id="7" name="Rectangle à coins arrondis 6"/>
          <p:cNvSpPr/>
          <p:nvPr/>
        </p:nvSpPr>
        <p:spPr>
          <a:xfrm>
            <a:off x="5508104" y="4581128"/>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 à la campagne</a:t>
            </a:r>
            <a:endParaRPr lang="fr-FR" dirty="0"/>
          </a:p>
        </p:txBody>
      </p:sp>
      <p:sp>
        <p:nvSpPr>
          <p:cNvPr id="9" name="Rectangle à coins arrondis 8"/>
          <p:cNvSpPr/>
          <p:nvPr/>
        </p:nvSpPr>
        <p:spPr>
          <a:xfrm>
            <a:off x="5508104" y="5517232"/>
            <a:ext cx="19442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 dans un pays (spécifique)</a:t>
            </a:r>
            <a:endParaRPr lang="fr-FR" dirty="0"/>
          </a:p>
        </p:txBody>
      </p:sp>
      <p:pic>
        <p:nvPicPr>
          <p:cNvPr id="7171" name="Picture 3"/>
          <p:cNvPicPr>
            <a:picLocks noChangeAspect="1" noChangeArrowheads="1"/>
          </p:cNvPicPr>
          <p:nvPr/>
        </p:nvPicPr>
        <p:blipFill>
          <a:blip r:embed="rId3" cstate="print"/>
          <a:srcRect/>
          <a:stretch>
            <a:fillRect/>
          </a:stretch>
        </p:blipFill>
        <p:spPr bwMode="auto">
          <a:xfrm>
            <a:off x="7308304" y="2420888"/>
            <a:ext cx="1257243" cy="941719"/>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7308304" y="3429001"/>
            <a:ext cx="1267396" cy="936104"/>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7308304" y="4437112"/>
            <a:ext cx="1329622" cy="995933"/>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7308304" y="5445224"/>
            <a:ext cx="1479088" cy="910208"/>
          </a:xfrm>
          <a:prstGeom prst="rect">
            <a:avLst/>
          </a:prstGeom>
          <a:noFill/>
          <a:ln w="9525">
            <a:noFill/>
            <a:miter lim="800000"/>
            <a:headEnd/>
            <a:tailEnd/>
          </a:ln>
        </p:spPr>
      </p:pic>
      <p:sp>
        <p:nvSpPr>
          <p:cNvPr id="14" name="Rectangle 13"/>
          <p:cNvSpPr/>
          <p:nvPr/>
        </p:nvSpPr>
        <p:spPr>
          <a:xfrm>
            <a:off x="107504" y="980728"/>
            <a:ext cx="5256584" cy="5760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rabicPeriod"/>
            </a:pPr>
            <a:r>
              <a:rPr lang="fr-FR" dirty="0" smtClean="0"/>
              <a:t>Entre plongée sous-marine et pêche aux crustacés…</a:t>
            </a:r>
          </a:p>
          <a:p>
            <a:pPr marL="342900" indent="-342900" algn="ctr">
              <a:buFont typeface="+mj-lt"/>
              <a:buAutoNum type="arabicPeriod"/>
            </a:pPr>
            <a:r>
              <a:rPr lang="fr-FR" dirty="0" smtClean="0"/>
              <a:t>Prenez un grand bol d’air au sommet de…</a:t>
            </a:r>
          </a:p>
          <a:p>
            <a:pPr marL="342900" indent="-342900" algn="ctr">
              <a:buFont typeface="+mj-lt"/>
              <a:buAutoNum type="arabicPeriod"/>
            </a:pPr>
            <a:r>
              <a:rPr lang="fr-FR" dirty="0" smtClean="0"/>
              <a:t>Vous pourrez faire une pause bien méritée dans un cottage…</a:t>
            </a:r>
          </a:p>
          <a:p>
            <a:pPr marL="342900" indent="-342900" algn="ctr">
              <a:buFont typeface="+mj-lt"/>
              <a:buAutoNum type="arabicPeriod"/>
            </a:pPr>
            <a:r>
              <a:rPr lang="fr-FR" dirty="0" smtClean="0"/>
              <a:t>Profitez de la vie nocturne de la ville et de ses nombreux cafés-théâtres…</a:t>
            </a:r>
          </a:p>
          <a:p>
            <a:pPr marL="342900" indent="-342900" algn="ctr">
              <a:buFont typeface="+mj-lt"/>
              <a:buAutoNum type="arabicPeriod"/>
            </a:pPr>
            <a:r>
              <a:rPr lang="fr-FR" dirty="0" smtClean="0"/>
              <a:t>Reposez-vous confortable dans un hamac à l’ombre d’un cocotier…</a:t>
            </a:r>
          </a:p>
          <a:p>
            <a:pPr marL="342900" indent="-342900" algn="ctr">
              <a:buFont typeface="+mj-lt"/>
              <a:buAutoNum type="arabicPeriod"/>
            </a:pPr>
            <a:r>
              <a:rPr lang="fr-FR" dirty="0" smtClean="0"/>
              <a:t>Les pistes blanches pleines de poudreuses vous attendent…</a:t>
            </a:r>
          </a:p>
          <a:p>
            <a:pPr marL="342900" indent="-342900" algn="ctr">
              <a:buFont typeface="+mj-lt"/>
              <a:buAutoNum type="arabicPeriod"/>
            </a:pPr>
            <a:r>
              <a:rPr lang="fr-FR" dirty="0" smtClean="0"/>
              <a:t>La magie de ses ruelles et de ses petits parcs discrets…</a:t>
            </a:r>
          </a:p>
          <a:p>
            <a:pPr marL="342900" indent="-342900" algn="ctr">
              <a:buFont typeface="+mj-lt"/>
              <a:buAutoNum type="arabicPeriod"/>
            </a:pPr>
            <a:r>
              <a:rPr lang="fr-FR" dirty="0" smtClean="0"/>
              <a:t>Après avoir dévalé les pentes, reconfortez-vous à l’aide d’un bon vin chaud…</a:t>
            </a:r>
          </a:p>
          <a:p>
            <a:pPr marL="342900" indent="-342900" algn="ctr">
              <a:buFont typeface="+mj-lt"/>
              <a:buAutoNum type="arabicPeriod"/>
            </a:pPr>
            <a:r>
              <a:rPr lang="fr-FR" dirty="0" smtClean="0"/>
              <a:t>Après l’effort d’une longue randonnée à travers les paysages calmes et splendides que la nature a à vous proposer, le réconfort d’un feu de cheminée vous attend…</a:t>
            </a:r>
          </a:p>
          <a:p>
            <a:pPr marL="342900" indent="-342900" algn="ctr">
              <a:buFont typeface="+mj-lt"/>
              <a:buAutoNum type="arabicPeriod"/>
            </a:pPr>
            <a:r>
              <a:rPr lang="fr-FR" dirty="0" smtClean="0"/>
              <a:t>Les balades en pirogue ou les sorites en jet-ski…</a:t>
            </a:r>
          </a:p>
          <a:p>
            <a:pPr marL="342900" indent="-342900" algn="ctr">
              <a:buFont typeface="+mj-lt"/>
              <a:buAutoNum type="arabicPeriod"/>
            </a:pPr>
            <a:endParaRPr lang="fr-FR" dirty="0"/>
          </a:p>
        </p:txBody>
      </p:sp>
      <p:sp>
        <p:nvSpPr>
          <p:cNvPr id="15" name="Organigramme : Connecteur 14"/>
          <p:cNvSpPr/>
          <p:nvPr/>
        </p:nvSpPr>
        <p:spPr>
          <a:xfrm>
            <a:off x="323528" y="980728"/>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b</a:t>
            </a:r>
            <a:endParaRPr lang="fr-FR" dirty="0"/>
          </a:p>
        </p:txBody>
      </p:sp>
      <p:sp>
        <p:nvSpPr>
          <p:cNvPr id="16" name="Organigramme : Connecteur 15"/>
          <p:cNvSpPr/>
          <p:nvPr/>
        </p:nvSpPr>
        <p:spPr>
          <a:xfrm>
            <a:off x="251520" y="1484784"/>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a:t>
            </a:r>
            <a:endParaRPr lang="fr-FR" dirty="0"/>
          </a:p>
        </p:txBody>
      </p:sp>
      <p:sp>
        <p:nvSpPr>
          <p:cNvPr id="17" name="Organigramme : Connecteur 16"/>
          <p:cNvSpPr/>
          <p:nvPr/>
        </p:nvSpPr>
        <p:spPr>
          <a:xfrm>
            <a:off x="0" y="1772816"/>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a:t>
            </a:r>
            <a:endParaRPr lang="fr-FR" dirty="0"/>
          </a:p>
        </p:txBody>
      </p:sp>
      <p:sp>
        <p:nvSpPr>
          <p:cNvPr id="18" name="Organigramme : Connecteur 17"/>
          <p:cNvSpPr/>
          <p:nvPr/>
        </p:nvSpPr>
        <p:spPr>
          <a:xfrm>
            <a:off x="107504" y="2276872"/>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d</a:t>
            </a:r>
            <a:endParaRPr lang="fr-FR" dirty="0"/>
          </a:p>
        </p:txBody>
      </p:sp>
      <p:sp>
        <p:nvSpPr>
          <p:cNvPr id="19" name="Organigramme : Connecteur 18"/>
          <p:cNvSpPr/>
          <p:nvPr/>
        </p:nvSpPr>
        <p:spPr>
          <a:xfrm>
            <a:off x="179512" y="2852936"/>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b</a:t>
            </a:r>
            <a:endParaRPr lang="fr-FR" dirty="0"/>
          </a:p>
        </p:txBody>
      </p:sp>
      <p:sp>
        <p:nvSpPr>
          <p:cNvPr id="20" name="Organigramme : Connecteur 19"/>
          <p:cNvSpPr/>
          <p:nvPr/>
        </p:nvSpPr>
        <p:spPr>
          <a:xfrm>
            <a:off x="0" y="3356992"/>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a:t>
            </a:r>
            <a:endParaRPr lang="fr-FR" dirty="0"/>
          </a:p>
        </p:txBody>
      </p:sp>
      <p:sp>
        <p:nvSpPr>
          <p:cNvPr id="21" name="Organigramme : Connecteur 20"/>
          <p:cNvSpPr/>
          <p:nvPr/>
        </p:nvSpPr>
        <p:spPr>
          <a:xfrm>
            <a:off x="107504" y="3933056"/>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d</a:t>
            </a:r>
            <a:endParaRPr lang="fr-FR" dirty="0"/>
          </a:p>
        </p:txBody>
      </p:sp>
      <p:sp>
        <p:nvSpPr>
          <p:cNvPr id="22" name="Organigramme : Connecteur 21"/>
          <p:cNvSpPr/>
          <p:nvPr/>
        </p:nvSpPr>
        <p:spPr>
          <a:xfrm>
            <a:off x="0" y="4509120"/>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a:t>
            </a:r>
            <a:endParaRPr lang="fr-FR" dirty="0"/>
          </a:p>
        </p:txBody>
      </p:sp>
      <p:sp>
        <p:nvSpPr>
          <p:cNvPr id="23" name="Organigramme : Connecteur 22"/>
          <p:cNvSpPr/>
          <p:nvPr/>
        </p:nvSpPr>
        <p:spPr>
          <a:xfrm>
            <a:off x="0" y="5301208"/>
            <a:ext cx="720080" cy="50405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a-c</a:t>
            </a:r>
            <a:endParaRPr lang="fr-FR" dirty="0"/>
          </a:p>
        </p:txBody>
      </p:sp>
      <p:sp>
        <p:nvSpPr>
          <p:cNvPr id="24" name="Organigramme : Connecteur 23"/>
          <p:cNvSpPr/>
          <p:nvPr/>
        </p:nvSpPr>
        <p:spPr>
          <a:xfrm>
            <a:off x="0" y="6093296"/>
            <a:ext cx="360040" cy="360040"/>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b</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211144" cy="1143000"/>
          </a:xfrm>
        </p:spPr>
        <p:style>
          <a:lnRef idx="1">
            <a:schemeClr val="accent3"/>
          </a:lnRef>
          <a:fillRef idx="2">
            <a:schemeClr val="accent3"/>
          </a:fillRef>
          <a:effectRef idx="1">
            <a:schemeClr val="accent3"/>
          </a:effectRef>
          <a:fontRef idx="minor">
            <a:schemeClr val="dk1"/>
          </a:fontRef>
        </p:style>
        <p:txBody>
          <a:bodyPr/>
          <a:lstStyle/>
          <a:p>
            <a:r>
              <a:rPr lang="fr-FR" dirty="0" smtClean="0"/>
              <a:t>En avant l’équipe publicitaire!</a:t>
            </a:r>
            <a:endParaRPr lang="fr-FR" dirty="0"/>
          </a:p>
        </p:txBody>
      </p:sp>
      <p:sp>
        <p:nvSpPr>
          <p:cNvPr id="3" name="Espace réservé du contenu 2"/>
          <p:cNvSpPr>
            <a:spLocks noGrp="1"/>
          </p:cNvSpPr>
          <p:nvPr>
            <p:ph idx="1"/>
          </p:nvPr>
        </p:nvSpPr>
        <p:spPr>
          <a:xfrm>
            <a:off x="457200" y="1772816"/>
            <a:ext cx="8229600" cy="4353347"/>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fr-FR" dirty="0" smtClean="0"/>
              <a:t>À deux, vous allez créer une brochure pour la destination de votre choix. Servez vous de la brochure sur laquelle on vient de travailler pour structurer votre travail.</a:t>
            </a:r>
          </a:p>
          <a:p>
            <a:endParaRPr lang="fr-FR" dirty="0"/>
          </a:p>
          <a:p>
            <a:r>
              <a:rPr lang="fr-FR" dirty="0" smtClean="0"/>
              <a:t>Bonne création! </a:t>
            </a:r>
          </a:p>
          <a:p>
            <a:endParaRPr lang="fr-FR" dirty="0"/>
          </a:p>
          <a:p>
            <a:r>
              <a:rPr lang="fr-FR" dirty="0" smtClean="0"/>
              <a:t>(minimun de 150 mots, le format est libre)</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7524328" y="188640"/>
            <a:ext cx="1503040" cy="1315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87008" cy="1143000"/>
          </a:xfrm>
        </p:spPr>
        <p:style>
          <a:lnRef idx="1">
            <a:schemeClr val="accent6"/>
          </a:lnRef>
          <a:fillRef idx="2">
            <a:schemeClr val="accent6"/>
          </a:fillRef>
          <a:effectRef idx="1">
            <a:schemeClr val="accent6"/>
          </a:effectRef>
          <a:fontRef idx="minor">
            <a:schemeClr val="dk1"/>
          </a:fontRef>
        </p:style>
        <p:txBody>
          <a:bodyPr/>
          <a:lstStyle/>
          <a:p>
            <a:r>
              <a:rPr lang="fr-FR" dirty="0" smtClean="0"/>
              <a:t>Compétition de lecture</a:t>
            </a:r>
            <a:endParaRPr lang="fr-FR" dirty="0"/>
          </a:p>
        </p:txBody>
      </p:sp>
      <p:sp>
        <p:nvSpPr>
          <p:cNvPr id="3" name="Espace réservé du contenu 2"/>
          <p:cNvSpPr>
            <a:spLocks noGrp="1"/>
          </p:cNvSpPr>
          <p:nvPr>
            <p:ph idx="1"/>
          </p:nvPr>
        </p:nvSpPr>
        <p:spPr>
          <a:xfrm>
            <a:off x="107504" y="1988840"/>
            <a:ext cx="8229600" cy="36004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fr-FR" dirty="0" smtClean="0"/>
              <a:t>Une personne va commencer à lire la brochure, si vous entendez une erreur de prononciation essayez de la corriger! Si vous avez corrigé une erreur, c’est à votre tour de lire. La personne qui finit un paragraphe gagne 1 point pour son équipe, si une personne finit plusieurs paragraphes ou le texte en entier toute seule, elle remporte en plus de points une récompense!</a:t>
            </a:r>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6588224" y="116632"/>
            <a:ext cx="2324100" cy="17335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7668344" y="5805264"/>
            <a:ext cx="1111441" cy="78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474</Words>
  <Application>Microsoft Office PowerPoint</Application>
  <PresentationFormat>On-screen Show (4:3)</PresentationFormat>
  <Paragraphs>88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Thème Office</vt:lpstr>
      <vt:lpstr>Une brochure pour destination de vacances</vt:lpstr>
      <vt:lpstr>Grande-Bretagne. Vous êtes invités!</vt:lpstr>
      <vt:lpstr>C’est bien mais c’est quoi en fait?</vt:lpstr>
      <vt:lpstr>Académie française</vt:lpstr>
      <vt:lpstr>Y a-t-il un(e) interprète dans la classe?</vt:lpstr>
      <vt:lpstr>Comment ça marche?</vt:lpstr>
      <vt:lpstr>En avant l’équipe publicitaire!</vt:lpstr>
      <vt:lpstr>Compétition de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brochure pour destination de vacances</dc:title>
  <dc:creator>ROSSO</dc:creator>
  <cp:lastModifiedBy>Charlie Davies</cp:lastModifiedBy>
  <cp:revision>18</cp:revision>
  <dcterms:created xsi:type="dcterms:W3CDTF">2012-04-03T09:36:37Z</dcterms:created>
  <dcterms:modified xsi:type="dcterms:W3CDTF">2014-02-23T11:11:53Z</dcterms:modified>
</cp:coreProperties>
</file>