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268" r:id="rId6"/>
    <p:sldId id="260" r:id="rId7"/>
    <p:sldId id="261" r:id="rId8"/>
    <p:sldId id="266" r:id="rId9"/>
    <p:sldId id="267" r:id="rId10"/>
    <p:sldId id="262" r:id="rId11"/>
    <p:sldId id="263" r:id="rId12"/>
    <p:sldId id="264" r:id="rId13"/>
    <p:sldId id="265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3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D5532-0809-409E-8DFC-719797343556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7119-7486-4A00-AD29-508DAF4F71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0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Talk through. Give and ask for examples.</a:t>
            </a:r>
            <a:r>
              <a:rPr lang="en-GB" baseline="0" dirty="0" smtClean="0"/>
              <a:t> With students who need plenty of consolidation, a gap-fill exercise could be necessary 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Group talk – print in colour</a:t>
            </a:r>
            <a:r>
              <a:rPr lang="en-GB" baseline="0" dirty="0" smtClean="0"/>
              <a:t> for group discussion.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Group talk – print in colour</a:t>
            </a:r>
            <a:r>
              <a:rPr lang="en-GB" baseline="0" dirty="0" smtClean="0"/>
              <a:t> for group discussion.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Pairwork</a:t>
            </a:r>
            <a:r>
              <a:rPr lang="en-GB" dirty="0" smtClean="0"/>
              <a:t> – students</a:t>
            </a:r>
            <a:r>
              <a:rPr lang="en-GB" baseline="0" dirty="0" smtClean="0"/>
              <a:t> decide whether the phrases are positive or negative. Click on the speech bubbles – negative turn black, positive turn green.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Plenary: can you answer the questions?</a:t>
            </a:r>
            <a:r>
              <a:rPr lang="en-GB" baseline="0" dirty="0" smtClean="0"/>
              <a:t> 5 minutes with a partner – then random Q and A around the room.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Student</a:t>
            </a:r>
            <a:r>
              <a:rPr lang="en-GB" baseline="0" dirty="0" smtClean="0"/>
              <a:t> support sheet.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Write your answer</a:t>
            </a:r>
            <a:r>
              <a:rPr lang="en-GB" baseline="0" dirty="0" smtClean="0"/>
              <a:t> and discuss it with your partner.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Model</a:t>
            </a:r>
            <a:r>
              <a:rPr lang="en-GB" baseline="0" dirty="0" smtClean="0"/>
              <a:t> language. For use with following ‘group talk’ slides, along with general language of like/dislike.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Group talk – print in colour</a:t>
            </a:r>
            <a:r>
              <a:rPr lang="en-GB" baseline="0" dirty="0" smtClean="0"/>
              <a:t> for group discussion.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Group talk – print in colour</a:t>
            </a:r>
            <a:r>
              <a:rPr lang="en-GB" baseline="0" dirty="0" smtClean="0"/>
              <a:t> for group discussion.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Group talk – print in colour</a:t>
            </a:r>
            <a:r>
              <a:rPr lang="en-GB" baseline="0" dirty="0" smtClean="0"/>
              <a:t> for group discussion.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Group talk – print in colour</a:t>
            </a:r>
            <a:r>
              <a:rPr lang="en-GB" baseline="0" dirty="0" smtClean="0"/>
              <a:t> for group discussion.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Group talk – print in colour</a:t>
            </a:r>
            <a:r>
              <a:rPr lang="en-GB" baseline="0" dirty="0" smtClean="0"/>
              <a:t> for group discussion.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Group talk – print in colour</a:t>
            </a:r>
            <a:r>
              <a:rPr lang="en-GB" baseline="0" dirty="0" smtClean="0"/>
              <a:t> for group discussion.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27119-7486-4A00-AD29-508DAF4F71A2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6744-551D-4D1E-8644-A78B38D900EE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A38A-3593-47EE-92C1-6708309129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6744-551D-4D1E-8644-A78B38D900EE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A38A-3593-47EE-92C1-6708309129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6744-551D-4D1E-8644-A78B38D900EE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A38A-3593-47EE-92C1-6708309129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6744-551D-4D1E-8644-A78B38D900EE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A38A-3593-47EE-92C1-6708309129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6744-551D-4D1E-8644-A78B38D900EE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A38A-3593-47EE-92C1-6708309129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6744-551D-4D1E-8644-A78B38D900EE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A38A-3593-47EE-92C1-6708309129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6744-551D-4D1E-8644-A78B38D900EE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A38A-3593-47EE-92C1-6708309129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6744-551D-4D1E-8644-A78B38D900EE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A38A-3593-47EE-92C1-6708309129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6744-551D-4D1E-8644-A78B38D900EE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A38A-3593-47EE-92C1-6708309129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6744-551D-4D1E-8644-A78B38D900EE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A38A-3593-47EE-92C1-6708309129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6744-551D-4D1E-8644-A78B38D900EE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A38A-3593-47EE-92C1-6708309129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6744-551D-4D1E-8644-A78B38D900EE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3A38A-3593-47EE-92C1-6708309129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 l="18309" t="46304" r="63972" b="30071"/>
          <a:stretch>
            <a:fillRect/>
          </a:stretch>
        </p:blipFill>
        <p:spPr bwMode="auto">
          <a:xfrm>
            <a:off x="8063880" y="5957900"/>
            <a:ext cx="108012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18309" t="46304" r="63972" b="30071"/>
          <a:stretch>
            <a:fillRect/>
          </a:stretch>
        </p:blipFill>
        <p:spPr bwMode="auto">
          <a:xfrm>
            <a:off x="7092280" y="5957900"/>
            <a:ext cx="108012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18309" t="46304" r="63972" b="30071"/>
          <a:stretch>
            <a:fillRect/>
          </a:stretch>
        </p:blipFill>
        <p:spPr bwMode="auto">
          <a:xfrm>
            <a:off x="6084168" y="5957900"/>
            <a:ext cx="108012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18309" t="46304" r="63972" b="30071"/>
          <a:stretch>
            <a:fillRect/>
          </a:stretch>
        </p:blipFill>
        <p:spPr bwMode="auto">
          <a:xfrm>
            <a:off x="5076056" y="5957900"/>
            <a:ext cx="108012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18309" t="46304" r="63972" b="30071"/>
          <a:stretch>
            <a:fillRect/>
          </a:stretch>
        </p:blipFill>
        <p:spPr bwMode="auto">
          <a:xfrm>
            <a:off x="4067944" y="5957900"/>
            <a:ext cx="108012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18309" t="46304" r="63972" b="30071"/>
          <a:stretch>
            <a:fillRect/>
          </a:stretch>
        </p:blipFill>
        <p:spPr bwMode="auto">
          <a:xfrm>
            <a:off x="3059832" y="5957900"/>
            <a:ext cx="108012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8309" t="46304" r="63972" b="30071"/>
          <a:stretch>
            <a:fillRect/>
          </a:stretch>
        </p:blipFill>
        <p:spPr bwMode="auto">
          <a:xfrm>
            <a:off x="2051720" y="5957900"/>
            <a:ext cx="108012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18309" t="46304" r="63972" b="30071"/>
          <a:stretch>
            <a:fillRect/>
          </a:stretch>
        </p:blipFill>
        <p:spPr bwMode="auto">
          <a:xfrm>
            <a:off x="1043608" y="5957900"/>
            <a:ext cx="108012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1996182"/>
            <a:ext cx="5220072" cy="792088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lundi</a:t>
            </a:r>
            <a:r>
              <a:rPr lang="en-GB" dirty="0" smtClean="0"/>
              <a:t>  </a:t>
            </a:r>
          </a:p>
          <a:p>
            <a:r>
              <a:rPr lang="en-GB" dirty="0" smtClean="0"/>
              <a:t>1er </a:t>
            </a:r>
            <a:r>
              <a:rPr lang="en-GB" dirty="0" err="1" smtClean="0"/>
              <a:t>décembre</a:t>
            </a:r>
            <a:r>
              <a:rPr lang="en-GB" dirty="0" smtClean="0"/>
              <a:t> 2014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010" t="30240" r="60728" b="20621"/>
          <a:stretch>
            <a:fillRect/>
          </a:stretch>
        </p:blipFill>
        <p:spPr bwMode="auto">
          <a:xfrm>
            <a:off x="467544" y="332655"/>
            <a:ext cx="3384376" cy="488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43651" y="188640"/>
            <a:ext cx="3403303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L’uniforme</a:t>
            </a:r>
            <a:r>
              <a:rPr lang="en-GB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GB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scolaire</a:t>
            </a:r>
            <a:endParaRPr lang="en-GB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309" t="46304" r="63972" b="30071"/>
          <a:stretch>
            <a:fillRect/>
          </a:stretch>
        </p:blipFill>
        <p:spPr bwMode="auto">
          <a:xfrm>
            <a:off x="0" y="5957900"/>
            <a:ext cx="108012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139952" y="2996952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Objective</a:t>
            </a:r>
            <a:r>
              <a:rPr lang="en-GB" smtClean="0"/>
              <a:t>: To talk </a:t>
            </a:r>
            <a:r>
              <a:rPr lang="en-GB" dirty="0" smtClean="0"/>
              <a:t>about school uniform.</a:t>
            </a:r>
          </a:p>
          <a:p>
            <a:endParaRPr lang="en-GB" dirty="0"/>
          </a:p>
          <a:p>
            <a:r>
              <a:rPr lang="en-GB" dirty="0" smtClean="0"/>
              <a:t>We may need to be able to do this in the speaking assessment.</a:t>
            </a:r>
          </a:p>
          <a:p>
            <a:r>
              <a:rPr lang="en-GB" dirty="0" smtClean="0"/>
              <a:t>Outcome: </a:t>
            </a:r>
          </a:p>
          <a:p>
            <a:r>
              <a:rPr lang="en-GB" dirty="0" smtClean="0"/>
              <a:t>            EVERYONE will be able to say what they wear and what they think of it.</a:t>
            </a:r>
          </a:p>
          <a:p>
            <a:r>
              <a:rPr lang="en-GB" dirty="0"/>
              <a:t> </a:t>
            </a:r>
            <a:r>
              <a:rPr lang="en-GB" dirty="0" smtClean="0"/>
              <a:t>           MOST will be able to say what you would prefer to wear and why.</a:t>
            </a:r>
          </a:p>
          <a:p>
            <a:r>
              <a:rPr lang="en-GB" dirty="0"/>
              <a:t> </a:t>
            </a:r>
            <a:r>
              <a:rPr lang="en-GB" dirty="0" smtClean="0"/>
              <a:t>           SOME of you will be able to state the pros and cons of wearing a uniform.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531" t="77489" r="14951" b="14006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 l="15057" t="23625" r="40056" b="18145"/>
          <a:stretch>
            <a:fillRect/>
          </a:stretch>
        </p:blipFill>
        <p:spPr bwMode="auto">
          <a:xfrm>
            <a:off x="1043608" y="404664"/>
            <a:ext cx="6840760" cy="554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531" t="77489" r="14951" b="14006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 l="20963" t="31770" r="45372" b="22511"/>
          <a:stretch>
            <a:fillRect/>
          </a:stretch>
        </p:blipFill>
        <p:spPr bwMode="auto">
          <a:xfrm>
            <a:off x="1331640" y="404664"/>
            <a:ext cx="6480720" cy="550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531" t="77489" r="14951" b="14006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 l="22144" t="35910" r="46553" b="26291"/>
          <a:stretch>
            <a:fillRect/>
          </a:stretch>
        </p:blipFill>
        <p:spPr bwMode="auto">
          <a:xfrm>
            <a:off x="971600" y="620688"/>
            <a:ext cx="6984776" cy="527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531" t="77489" r="14951" b="14006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 l="21553" t="20790" r="45372" b="11171"/>
          <a:stretch>
            <a:fillRect/>
          </a:stretch>
        </p:blipFill>
        <p:spPr bwMode="auto">
          <a:xfrm>
            <a:off x="2195736" y="188640"/>
            <a:ext cx="4464496" cy="574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531" t="77489" r="14951" b="14006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49164" y="0"/>
            <a:ext cx="69134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ton avis, </a:t>
            </a:r>
            <a:r>
              <a:rPr lang="en-U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quels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sont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les </a:t>
            </a:r>
            <a:r>
              <a:rPr lang="en-U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avantages</a:t>
            </a:r>
            <a:endParaRPr lang="en-US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d’u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uniforme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scolaire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Il </a:t>
            </a:r>
            <a:r>
              <a:rPr lang="en-GB" dirty="0" err="1" smtClean="0">
                <a:latin typeface="Comic Sans MS" pitchFamily="66" charset="0"/>
              </a:rPr>
              <a:t>n’y</a:t>
            </a:r>
            <a:r>
              <a:rPr lang="en-GB" dirty="0" smtClean="0">
                <a:latin typeface="Comic Sans MS" pitchFamily="66" charset="0"/>
              </a:rPr>
              <a:t> a pas </a:t>
            </a:r>
            <a:r>
              <a:rPr lang="en-GB" dirty="0" err="1" smtClean="0">
                <a:latin typeface="Comic Sans MS" pitchFamily="66" charset="0"/>
              </a:rPr>
              <a:t>d’avantages</a:t>
            </a: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Il y a beaucoup </a:t>
            </a:r>
            <a:r>
              <a:rPr lang="en-GB" dirty="0" err="1" smtClean="0">
                <a:latin typeface="Comic Sans MS" pitchFamily="66" charset="0"/>
              </a:rPr>
              <a:t>d’avantages</a:t>
            </a: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Il y a du pour et du </a:t>
            </a:r>
            <a:r>
              <a:rPr lang="en-GB" dirty="0" err="1" smtClean="0">
                <a:latin typeface="Comic Sans MS" pitchFamily="66" charset="0"/>
              </a:rPr>
              <a:t>contre</a:t>
            </a: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D’un part ... </a:t>
            </a:r>
            <a:r>
              <a:rPr lang="en-GB" dirty="0" err="1" smtClean="0">
                <a:latin typeface="Comic Sans MS" pitchFamily="66" charset="0"/>
              </a:rPr>
              <a:t>d’autre</a:t>
            </a:r>
            <a:r>
              <a:rPr lang="en-GB" dirty="0" smtClean="0">
                <a:latin typeface="Comic Sans MS" pitchFamily="66" charset="0"/>
              </a:rPr>
              <a:t> part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05273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itchFamily="66" charset="0"/>
              </a:rPr>
              <a:t>There are no advantages</a:t>
            </a:r>
          </a:p>
          <a:p>
            <a:r>
              <a:rPr lang="en-GB" dirty="0" smtClean="0">
                <a:solidFill>
                  <a:srgbClr val="C00000"/>
                </a:solidFill>
                <a:latin typeface="Comic Sans MS" pitchFamily="66" charset="0"/>
              </a:rPr>
              <a:t>There are lots of advantages</a:t>
            </a:r>
          </a:p>
          <a:p>
            <a:r>
              <a:rPr lang="en-GB" dirty="0" smtClean="0">
                <a:solidFill>
                  <a:srgbClr val="C00000"/>
                </a:solidFill>
                <a:latin typeface="Comic Sans MS" pitchFamily="66" charset="0"/>
              </a:rPr>
              <a:t>There are pros and cons</a:t>
            </a:r>
          </a:p>
          <a:p>
            <a:r>
              <a:rPr lang="en-GB" dirty="0" smtClean="0">
                <a:solidFill>
                  <a:srgbClr val="C00000"/>
                </a:solidFill>
                <a:latin typeface="Comic Sans MS" pitchFamily="66" charset="0"/>
              </a:rPr>
              <a:t>On the one hand ... On the other hand.</a:t>
            </a:r>
            <a:endParaRPr lang="en-GB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51520" y="2276872"/>
            <a:ext cx="2880319" cy="2232248"/>
          </a:xfrm>
          <a:prstGeom prst="wedgeEllipseCallout">
            <a:avLst>
              <a:gd name="adj1" fmla="val 16279"/>
              <a:gd name="adj2" fmla="val 5788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Comic Sans MS" pitchFamily="66" charset="0"/>
              </a:rPr>
              <a:t>On ne </a:t>
            </a:r>
            <a:r>
              <a:rPr lang="en-GB" b="1" dirty="0" err="1">
                <a:latin typeface="Comic Sans MS" pitchFamily="66" charset="0"/>
              </a:rPr>
              <a:t>peut</a:t>
            </a:r>
            <a:r>
              <a:rPr lang="en-GB" b="1" dirty="0">
                <a:latin typeface="Comic Sans MS" pitchFamily="66" charset="0"/>
              </a:rPr>
              <a:t> pas </a:t>
            </a:r>
            <a:r>
              <a:rPr lang="en-GB" b="1" dirty="0" err="1">
                <a:latin typeface="Comic Sans MS" pitchFamily="66" charset="0"/>
              </a:rPr>
              <a:t>montrer</a:t>
            </a:r>
            <a:r>
              <a:rPr lang="en-GB" b="1" dirty="0">
                <a:latin typeface="Comic Sans MS" pitchFamily="66" charset="0"/>
              </a:rPr>
              <a:t> son </a:t>
            </a:r>
            <a:r>
              <a:rPr lang="en-GB" b="1" dirty="0" err="1">
                <a:latin typeface="Comic Sans MS" pitchFamily="66" charset="0"/>
              </a:rPr>
              <a:t>individualité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latin typeface="Comic Sans MS" pitchFamily="66" charset="0"/>
              </a:rPr>
              <a:t>quand</a:t>
            </a:r>
            <a:r>
              <a:rPr lang="en-GB" b="1" dirty="0">
                <a:latin typeface="Comic Sans MS" pitchFamily="66" charset="0"/>
              </a:rPr>
              <a:t> on </a:t>
            </a:r>
            <a:r>
              <a:rPr lang="en-GB" b="1" dirty="0" err="1">
                <a:latin typeface="Comic Sans MS" pitchFamily="66" charset="0"/>
              </a:rPr>
              <a:t>porte</a:t>
            </a:r>
            <a:r>
              <a:rPr lang="en-GB" b="1" dirty="0">
                <a:latin typeface="Comic Sans MS" pitchFamily="66" charset="0"/>
              </a:rPr>
              <a:t> un </a:t>
            </a:r>
            <a:r>
              <a:rPr lang="en-GB" b="1" dirty="0" err="1" smtClean="0">
                <a:latin typeface="Comic Sans MS" pitchFamily="66" charset="0"/>
              </a:rPr>
              <a:t>uniforme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228184" y="3140968"/>
            <a:ext cx="2915816" cy="2520280"/>
          </a:xfrm>
          <a:prstGeom prst="wedgeEllipse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Comic Sans MS" pitchFamily="66" charset="0"/>
              </a:rPr>
              <a:t>Un </a:t>
            </a:r>
            <a:r>
              <a:rPr lang="en-GB" sz="2000" b="1" dirty="0" err="1">
                <a:latin typeface="Comic Sans MS" pitchFamily="66" charset="0"/>
              </a:rPr>
              <a:t>uniforme</a:t>
            </a:r>
            <a:r>
              <a:rPr lang="en-GB" sz="2000" b="1" dirty="0">
                <a:latin typeface="Comic Sans MS" pitchFamily="66" charset="0"/>
              </a:rPr>
              <a:t> fait </a:t>
            </a:r>
            <a:r>
              <a:rPr lang="en-GB" sz="2000" b="1" dirty="0" err="1">
                <a:latin typeface="Comic Sans MS" pitchFamily="66" charset="0"/>
              </a:rPr>
              <a:t>qu’il</a:t>
            </a:r>
            <a:r>
              <a:rPr lang="en-GB" sz="2000" b="1" dirty="0">
                <a:latin typeface="Comic Sans MS" pitchFamily="66" charset="0"/>
              </a:rPr>
              <a:t> </a:t>
            </a:r>
            <a:r>
              <a:rPr lang="en-GB" sz="2000" b="1" dirty="0" err="1">
                <a:latin typeface="Comic Sans MS" pitchFamily="66" charset="0"/>
              </a:rPr>
              <a:t>n’y</a:t>
            </a:r>
            <a:r>
              <a:rPr lang="en-GB" sz="2000" b="1" dirty="0">
                <a:latin typeface="Comic Sans MS" pitchFamily="66" charset="0"/>
              </a:rPr>
              <a:t> a pas de </a:t>
            </a:r>
            <a:r>
              <a:rPr lang="en-GB" sz="2000" b="1" dirty="0" err="1">
                <a:latin typeface="Comic Sans MS" pitchFamily="66" charset="0"/>
              </a:rPr>
              <a:t>différences</a:t>
            </a:r>
            <a:r>
              <a:rPr lang="en-GB" sz="2000" b="1" dirty="0">
                <a:latin typeface="Comic Sans MS" pitchFamily="66" charset="0"/>
              </a:rPr>
              <a:t> entre les classes </a:t>
            </a:r>
            <a:r>
              <a:rPr lang="en-GB" sz="2000" b="1" dirty="0" err="1" smtClean="0">
                <a:latin typeface="Comic Sans MS" pitchFamily="66" charset="0"/>
              </a:rPr>
              <a:t>sociales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627784" y="4149080"/>
            <a:ext cx="3128590" cy="1855663"/>
          </a:xfrm>
          <a:prstGeom prst="wedgeEllipseCallout">
            <a:avLst>
              <a:gd name="adj1" fmla="val -24950"/>
              <a:gd name="adj2" fmla="val -6659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Comic Sans MS" pitchFamily="66" charset="0"/>
              </a:rPr>
              <a:t>O</a:t>
            </a:r>
            <a:r>
              <a:rPr lang="en-GB" sz="2000" b="1" dirty="0" smtClean="0">
                <a:latin typeface="Comic Sans MS" pitchFamily="66" charset="0"/>
              </a:rPr>
              <a:t>n </a:t>
            </a:r>
            <a:r>
              <a:rPr lang="en-GB" sz="2000" b="1" dirty="0" err="1">
                <a:latin typeface="Comic Sans MS" pitchFamily="66" charset="0"/>
              </a:rPr>
              <a:t>sait</a:t>
            </a:r>
            <a:r>
              <a:rPr lang="en-GB" sz="2000" b="1" dirty="0">
                <a:latin typeface="Comic Sans MS" pitchFamily="66" charset="0"/>
              </a:rPr>
              <a:t> </a:t>
            </a:r>
            <a:r>
              <a:rPr lang="en-GB" sz="2000" b="1" dirty="0" err="1">
                <a:latin typeface="Comic Sans MS" pitchFamily="66" charset="0"/>
              </a:rPr>
              <a:t>toujours</a:t>
            </a:r>
            <a:r>
              <a:rPr lang="en-GB" sz="2000" b="1" dirty="0">
                <a:latin typeface="Comic Sans MS" pitchFamily="66" charset="0"/>
              </a:rPr>
              <a:t> quoi </a:t>
            </a:r>
            <a:r>
              <a:rPr lang="en-GB" sz="2000" b="1" dirty="0" err="1">
                <a:latin typeface="Comic Sans MS" pitchFamily="66" charset="0"/>
              </a:rPr>
              <a:t>mettre</a:t>
            </a:r>
            <a:r>
              <a:rPr lang="en-GB" sz="2000" b="1" dirty="0">
                <a:latin typeface="Comic Sans MS" pitchFamily="66" charset="0"/>
              </a:rPr>
              <a:t> le </a:t>
            </a:r>
            <a:r>
              <a:rPr lang="en-GB" sz="2000" b="1" dirty="0" err="1">
                <a:latin typeface="Comic Sans MS" pitchFamily="66" charset="0"/>
              </a:rPr>
              <a:t>matin</a:t>
            </a:r>
            <a:r>
              <a:rPr lang="en-GB" sz="2000" b="1" dirty="0">
                <a:latin typeface="Comic Sans MS" pitchFamily="66" charset="0"/>
              </a:rPr>
              <a:t>  </a:t>
            </a:r>
            <a:endParaRPr lang="en-GB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995936" y="2204864"/>
            <a:ext cx="2304256" cy="1872209"/>
          </a:xfrm>
          <a:prstGeom prst="wedgeEllipseCallout">
            <a:avLst>
              <a:gd name="adj1" fmla="val -66105"/>
              <a:gd name="adj2" fmla="val -1762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 smtClean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mic Sans MS" pitchFamily="66" charset="0"/>
              </a:rPr>
              <a:t>T</a:t>
            </a:r>
            <a:r>
              <a:rPr lang="en-GB" b="1" dirty="0" smtClean="0">
                <a:latin typeface="Comic Sans MS" pitchFamily="66" charset="0"/>
              </a:rPr>
              <a:t>out </a:t>
            </a:r>
            <a:r>
              <a:rPr lang="en-GB" b="1" dirty="0">
                <a:latin typeface="Comic Sans MS" pitchFamily="66" charset="0"/>
              </a:rPr>
              <a:t>le </a:t>
            </a:r>
            <a:r>
              <a:rPr lang="en-GB" b="1" dirty="0" err="1">
                <a:latin typeface="Comic Sans MS" pitchFamily="66" charset="0"/>
              </a:rPr>
              <a:t>monde</a:t>
            </a:r>
            <a:r>
              <a:rPr lang="en-GB" b="1" dirty="0">
                <a:latin typeface="Comic Sans MS" pitchFamily="66" charset="0"/>
              </a:rPr>
              <a:t> se </a:t>
            </a:r>
            <a:r>
              <a:rPr lang="en-GB" b="1" dirty="0" err="1">
                <a:latin typeface="Comic Sans MS" pitchFamily="66" charset="0"/>
              </a:rPr>
              <a:t>ressemble</a:t>
            </a:r>
            <a:endParaRPr lang="en-GB" b="1" dirty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040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040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CE264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CE264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531" t="77489" r="14951" b="14006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Horizontal Scroll 6"/>
          <p:cNvSpPr/>
          <p:nvPr/>
        </p:nvSpPr>
        <p:spPr>
          <a:xfrm>
            <a:off x="611560" y="908720"/>
            <a:ext cx="7920880" cy="532859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83568" y="476672"/>
            <a:ext cx="78116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 should now be able to answer these questions: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28800"/>
            <a:ext cx="91440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tu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dois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porter </a:t>
            </a:r>
          </a:p>
          <a:p>
            <a:pPr marL="514350" indent="-514350"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uniforme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scolaire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2852936"/>
            <a:ext cx="61566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Qu’est-ce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tu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aimerais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mieux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porter au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collège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4005064"/>
            <a:ext cx="65685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 A ton avis,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quels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sont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les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avantages</a:t>
            </a:r>
            <a:endParaRPr lang="en-U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d’u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uniforme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scolaire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l="26278" t="63514" r="22929" b="12116"/>
          <a:stretch>
            <a:fillRect/>
          </a:stretch>
        </p:blipFill>
        <p:spPr bwMode="auto">
          <a:xfrm>
            <a:off x="179512" y="620688"/>
            <a:ext cx="4968552" cy="1633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64288" y="1916832"/>
            <a:ext cx="165618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 err="1" smtClean="0"/>
              <a:t>Une</a:t>
            </a:r>
            <a:r>
              <a:rPr lang="en-GB" sz="1100" dirty="0" smtClean="0"/>
              <a:t> </a:t>
            </a:r>
            <a:r>
              <a:rPr lang="en-GB" sz="1100" dirty="0" err="1" smtClean="0"/>
              <a:t>jupe</a:t>
            </a:r>
            <a:r>
              <a:rPr lang="en-GB" sz="1100" dirty="0" smtClean="0"/>
              <a:t> </a:t>
            </a:r>
            <a:r>
              <a:rPr lang="en-GB" sz="1100" b="1" dirty="0" smtClean="0"/>
              <a:t>noire</a:t>
            </a:r>
          </a:p>
          <a:p>
            <a:r>
              <a:rPr lang="en-GB" sz="1100" dirty="0" smtClean="0"/>
              <a:t>Un </a:t>
            </a:r>
            <a:r>
              <a:rPr lang="en-GB" sz="1100" dirty="0" err="1" smtClean="0"/>
              <a:t>pantalon</a:t>
            </a:r>
            <a:r>
              <a:rPr lang="en-GB" sz="1100" dirty="0" smtClean="0"/>
              <a:t> </a:t>
            </a:r>
            <a:r>
              <a:rPr lang="en-GB" sz="1100" b="1" dirty="0" smtClean="0"/>
              <a:t>noire</a:t>
            </a:r>
            <a:endParaRPr lang="en-GB" sz="1100" dirty="0" smtClean="0"/>
          </a:p>
          <a:p>
            <a:r>
              <a:rPr lang="en-GB" sz="1100" dirty="0" err="1" smtClean="0"/>
              <a:t>Une</a:t>
            </a:r>
            <a:r>
              <a:rPr lang="en-GB" sz="1100" dirty="0" smtClean="0"/>
              <a:t> chemise </a:t>
            </a:r>
            <a:r>
              <a:rPr lang="en-GB" sz="1100" b="1" dirty="0" smtClean="0"/>
              <a:t>blanche</a:t>
            </a:r>
          </a:p>
          <a:p>
            <a:r>
              <a:rPr lang="en-GB" sz="1100" dirty="0" smtClean="0"/>
              <a:t>Un </a:t>
            </a:r>
            <a:r>
              <a:rPr lang="en-GB" sz="1100" dirty="0" err="1" smtClean="0"/>
              <a:t>chemisier</a:t>
            </a:r>
            <a:r>
              <a:rPr lang="en-GB" sz="1100" dirty="0" smtClean="0"/>
              <a:t> </a:t>
            </a:r>
            <a:r>
              <a:rPr lang="en-GB" sz="1100" b="1" dirty="0" err="1" smtClean="0"/>
              <a:t>blanc</a:t>
            </a:r>
            <a:endParaRPr lang="en-GB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88640"/>
            <a:ext cx="4752528" cy="3385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1. </a:t>
            </a:r>
            <a:r>
              <a:rPr lang="en-GB" sz="1600" dirty="0" err="1" smtClean="0"/>
              <a:t>Est</a:t>
            </a:r>
            <a:r>
              <a:rPr lang="en-GB" sz="1600" dirty="0" smtClean="0"/>
              <a:t>-</a:t>
            </a:r>
            <a:r>
              <a:rPr lang="en-GB" sz="1600" dirty="0" err="1" smtClean="0"/>
              <a:t>ce</a:t>
            </a:r>
            <a:r>
              <a:rPr lang="en-GB" sz="1600" dirty="0" smtClean="0"/>
              <a:t> </a:t>
            </a:r>
            <a:r>
              <a:rPr lang="en-GB" sz="1600" dirty="0" err="1" smtClean="0"/>
              <a:t>que</a:t>
            </a:r>
            <a:r>
              <a:rPr lang="en-GB" sz="1600" dirty="0" smtClean="0"/>
              <a:t> </a:t>
            </a:r>
            <a:r>
              <a:rPr lang="en-GB" sz="1600" dirty="0" err="1" smtClean="0"/>
              <a:t>tu</a:t>
            </a:r>
            <a:r>
              <a:rPr lang="en-GB" sz="1600" dirty="0" smtClean="0"/>
              <a:t> </a:t>
            </a:r>
            <a:r>
              <a:rPr lang="en-GB" sz="1600" dirty="0" err="1" smtClean="0"/>
              <a:t>dois</a:t>
            </a:r>
            <a:r>
              <a:rPr lang="en-GB" sz="1600" dirty="0" smtClean="0"/>
              <a:t> porter un </a:t>
            </a:r>
            <a:r>
              <a:rPr lang="en-GB" sz="1600" dirty="0" err="1" smtClean="0"/>
              <a:t>uniforme</a:t>
            </a:r>
            <a:r>
              <a:rPr lang="en-GB" sz="1600" dirty="0" smtClean="0"/>
              <a:t> </a:t>
            </a:r>
            <a:r>
              <a:rPr lang="en-GB" sz="1600" dirty="0" err="1" smtClean="0"/>
              <a:t>scolaire</a:t>
            </a:r>
            <a:r>
              <a:rPr lang="en-GB" sz="1600" dirty="0" smtClean="0"/>
              <a:t>?</a:t>
            </a:r>
            <a:endParaRPr lang="en-GB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29531" t="77489" r="14951" b="14006"/>
          <a:stretch>
            <a:fillRect/>
          </a:stretch>
        </p:blipFill>
        <p:spPr bwMode="auto">
          <a:xfrm>
            <a:off x="2627784" y="3068960"/>
            <a:ext cx="6516216" cy="57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 l="17128" t="18900" r="31488" b="23456"/>
          <a:stretch>
            <a:fillRect/>
          </a:stretch>
        </p:blipFill>
        <p:spPr bwMode="auto">
          <a:xfrm>
            <a:off x="179512" y="4293096"/>
            <a:ext cx="3384376" cy="2372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 cstate="print"/>
          <a:srcRect l="31893" t="52919" r="39757" b="27596"/>
          <a:stretch>
            <a:fillRect/>
          </a:stretch>
        </p:blipFill>
        <p:spPr bwMode="auto">
          <a:xfrm>
            <a:off x="179512" y="2564904"/>
            <a:ext cx="2448272" cy="105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3789040"/>
            <a:ext cx="3744416" cy="3385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2. </a:t>
            </a:r>
            <a:r>
              <a:rPr lang="en-GB" sz="1600" dirty="0" err="1" smtClean="0"/>
              <a:t>Qu’est-ce</a:t>
            </a:r>
            <a:r>
              <a:rPr lang="en-GB" sz="1600" dirty="0" smtClean="0"/>
              <a:t> </a:t>
            </a:r>
            <a:r>
              <a:rPr lang="en-GB" sz="1600" dirty="0" err="1" smtClean="0"/>
              <a:t>que</a:t>
            </a:r>
            <a:r>
              <a:rPr lang="en-GB" sz="1600" dirty="0" smtClean="0"/>
              <a:t> </a:t>
            </a:r>
            <a:r>
              <a:rPr lang="en-GB" sz="1600" dirty="0" err="1" smtClean="0"/>
              <a:t>tu</a:t>
            </a:r>
            <a:r>
              <a:rPr lang="en-GB" sz="1600" dirty="0" smtClean="0"/>
              <a:t> </a:t>
            </a:r>
            <a:r>
              <a:rPr lang="en-GB" sz="1600" dirty="0" err="1" smtClean="0"/>
              <a:t>aimerais</a:t>
            </a:r>
            <a:r>
              <a:rPr lang="en-GB" sz="1600" dirty="0" smtClean="0"/>
              <a:t> </a:t>
            </a:r>
            <a:r>
              <a:rPr lang="en-GB" sz="1600" dirty="0" err="1" smtClean="0"/>
              <a:t>mieux</a:t>
            </a:r>
            <a:r>
              <a:rPr lang="en-GB" sz="1600" dirty="0" smtClean="0"/>
              <a:t> porter?</a:t>
            </a:r>
            <a:endParaRPr lang="en-GB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29531" t="77489" r="47126" b="14006"/>
          <a:stretch>
            <a:fillRect/>
          </a:stretch>
        </p:blipFill>
        <p:spPr bwMode="auto">
          <a:xfrm>
            <a:off x="2627784" y="2564904"/>
            <a:ext cx="2664296" cy="57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 cstate="print"/>
          <a:srcRect l="10040" t="16065" r="8454" b="12116"/>
          <a:stretch>
            <a:fillRect/>
          </a:stretch>
        </p:blipFill>
        <p:spPr bwMode="auto">
          <a:xfrm>
            <a:off x="4283968" y="4280322"/>
            <a:ext cx="4680520" cy="257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rot="5400000">
            <a:off x="2533464" y="5251512"/>
            <a:ext cx="321297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91472" y="3789040"/>
            <a:ext cx="4752528" cy="3385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2. </a:t>
            </a:r>
            <a:r>
              <a:rPr lang="en-GB" sz="1600" dirty="0" err="1"/>
              <a:t>Q</a:t>
            </a:r>
            <a:r>
              <a:rPr lang="en-GB" sz="1600" dirty="0" err="1" smtClean="0"/>
              <a:t>uels</a:t>
            </a:r>
            <a:r>
              <a:rPr lang="en-GB" sz="1600" dirty="0" smtClean="0"/>
              <a:t> </a:t>
            </a:r>
            <a:r>
              <a:rPr lang="en-GB" sz="1600" dirty="0" err="1" smtClean="0"/>
              <a:t>sont</a:t>
            </a:r>
            <a:r>
              <a:rPr lang="en-GB" sz="1600" dirty="0" smtClean="0"/>
              <a:t> les </a:t>
            </a:r>
            <a:r>
              <a:rPr lang="en-GB" sz="1600" dirty="0" err="1" smtClean="0"/>
              <a:t>avantages</a:t>
            </a:r>
            <a:r>
              <a:rPr lang="en-GB" sz="1600" dirty="0" smtClean="0"/>
              <a:t> d’un </a:t>
            </a:r>
            <a:r>
              <a:rPr lang="en-GB" sz="1600" dirty="0" err="1" smtClean="0"/>
              <a:t>uniforme</a:t>
            </a:r>
            <a:r>
              <a:rPr lang="en-GB" sz="1600" dirty="0" smtClean="0"/>
              <a:t> </a:t>
            </a:r>
            <a:r>
              <a:rPr lang="en-GB" sz="1600" dirty="0" err="1" smtClean="0"/>
              <a:t>scolaire</a:t>
            </a:r>
            <a:r>
              <a:rPr lang="en-GB" sz="1600" dirty="0" smtClean="0"/>
              <a:t>?  </a:t>
            </a:r>
            <a:endParaRPr lang="en-GB" sz="16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767736" y="188640"/>
          <a:ext cx="2376264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640"/>
                <a:gridCol w="1187624"/>
              </a:tblGrid>
              <a:tr h="144016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Singular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plural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804248" y="404664"/>
          <a:ext cx="2339752" cy="1191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629"/>
                <a:gridCol w="593499"/>
                <a:gridCol w="523759"/>
                <a:gridCol w="663865"/>
              </a:tblGrid>
              <a:tr h="298757">
                <a:tc>
                  <a:txBody>
                    <a:bodyPr/>
                    <a:lstStyle/>
                    <a:p>
                      <a:r>
                        <a:rPr lang="en-GB" sz="900" dirty="0" err="1" smtClean="0">
                          <a:latin typeface="+mn-lt"/>
                        </a:rPr>
                        <a:t>masc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+mn-lt"/>
                        </a:rPr>
                        <a:t>fem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>
                          <a:latin typeface="+mn-lt"/>
                        </a:rPr>
                        <a:t>masc</a:t>
                      </a:r>
                      <a:r>
                        <a:rPr lang="en-GB" sz="900" dirty="0" smtClean="0">
                          <a:latin typeface="+mn-lt"/>
                        </a:rPr>
                        <a:t> pl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+mn-lt"/>
                        </a:rPr>
                        <a:t>fem pl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</a:tr>
              <a:tr h="18385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+mn-lt"/>
                        </a:rPr>
                        <a:t>noir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+mn-lt"/>
                        </a:rPr>
                        <a:t>noire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+mn-lt"/>
                        </a:rPr>
                        <a:t>noirs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>
                          <a:latin typeface="+mn-lt"/>
                        </a:rPr>
                        <a:t>noires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</a:tr>
              <a:tr h="298757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+mn-lt"/>
                        </a:rPr>
                        <a:t>rouge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+mn-lt"/>
                        </a:rPr>
                        <a:t>rouge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+mn-lt"/>
                        </a:rPr>
                        <a:t>rouges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+mn-lt"/>
                        </a:rPr>
                        <a:t>rouges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</a:tr>
              <a:tr h="298757">
                <a:tc>
                  <a:txBody>
                    <a:bodyPr/>
                    <a:lstStyle/>
                    <a:p>
                      <a:r>
                        <a:rPr lang="en-GB" sz="900" dirty="0" err="1" smtClean="0">
                          <a:latin typeface="+mn-lt"/>
                        </a:rPr>
                        <a:t>blanc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+mn-lt"/>
                        </a:rPr>
                        <a:t>blanche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>
                          <a:latin typeface="+mn-lt"/>
                        </a:rPr>
                        <a:t>blancs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+mn-lt"/>
                        </a:rPr>
                        <a:t>blanches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20072" y="188640"/>
            <a:ext cx="1584176" cy="3477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b="1" dirty="0" smtClean="0"/>
              <a:t>Un </a:t>
            </a:r>
            <a:r>
              <a:rPr lang="en-GB" sz="1000" b="1" dirty="0" err="1" smtClean="0"/>
              <a:t>chandail</a:t>
            </a:r>
            <a:r>
              <a:rPr lang="en-GB" sz="1000" b="1" dirty="0" smtClean="0"/>
              <a:t> -  a cardigan</a:t>
            </a:r>
          </a:p>
          <a:p>
            <a:r>
              <a:rPr lang="en-GB" sz="1000" b="1" dirty="0" smtClean="0"/>
              <a:t>Un </a:t>
            </a:r>
            <a:r>
              <a:rPr lang="en-GB" sz="1000" b="1" dirty="0" err="1" smtClean="0"/>
              <a:t>collant</a:t>
            </a:r>
            <a:r>
              <a:rPr lang="en-GB" sz="1000" b="1" dirty="0" smtClean="0"/>
              <a:t> – tights</a:t>
            </a:r>
          </a:p>
          <a:p>
            <a:r>
              <a:rPr lang="en-GB" sz="1000" b="1" dirty="0" smtClean="0"/>
              <a:t>Un jean – jeans</a:t>
            </a:r>
          </a:p>
          <a:p>
            <a:r>
              <a:rPr lang="en-GB" sz="1000" b="1" dirty="0" smtClean="0"/>
              <a:t>Un maillot a (football) shirt</a:t>
            </a:r>
          </a:p>
          <a:p>
            <a:r>
              <a:rPr lang="en-GB" sz="1000" b="1" dirty="0" smtClean="0"/>
              <a:t>Un </a:t>
            </a:r>
            <a:r>
              <a:rPr lang="en-GB" sz="1000" b="1" dirty="0" err="1" smtClean="0"/>
              <a:t>pantalon</a:t>
            </a:r>
            <a:r>
              <a:rPr lang="en-GB" sz="1000" b="1" dirty="0" smtClean="0"/>
              <a:t> – trousers</a:t>
            </a:r>
          </a:p>
          <a:p>
            <a:r>
              <a:rPr lang="en-GB" sz="1000" b="1" dirty="0" smtClean="0"/>
              <a:t>Un polo -  a polo shirt</a:t>
            </a:r>
          </a:p>
          <a:p>
            <a:r>
              <a:rPr lang="en-GB" sz="1000" b="1" dirty="0" smtClean="0"/>
              <a:t>Un pull – a jumper</a:t>
            </a:r>
          </a:p>
          <a:p>
            <a:r>
              <a:rPr lang="en-GB" sz="1000" b="1" dirty="0" smtClean="0"/>
              <a:t>Un short – shorts</a:t>
            </a:r>
          </a:p>
          <a:p>
            <a:r>
              <a:rPr lang="en-GB" sz="1000" b="1" dirty="0" smtClean="0"/>
              <a:t>Un sweat -  a sweatshirt</a:t>
            </a:r>
          </a:p>
          <a:p>
            <a:r>
              <a:rPr lang="en-GB" sz="1000" b="1" dirty="0" smtClean="0"/>
              <a:t>Un tee-shirt – a tee- shirt</a:t>
            </a:r>
          </a:p>
          <a:p>
            <a:r>
              <a:rPr lang="en-GB" sz="1000" b="1" dirty="0" err="1" smtClean="0"/>
              <a:t>Une</a:t>
            </a:r>
            <a:r>
              <a:rPr lang="en-GB" sz="1000" b="1" dirty="0" smtClean="0"/>
              <a:t> chemise – a shirt</a:t>
            </a:r>
          </a:p>
          <a:p>
            <a:r>
              <a:rPr lang="en-GB" sz="1000" b="1" dirty="0" smtClean="0"/>
              <a:t>Un </a:t>
            </a:r>
            <a:r>
              <a:rPr lang="en-GB" sz="1000" b="1" dirty="0" err="1" smtClean="0"/>
              <a:t>chemisier</a:t>
            </a:r>
            <a:r>
              <a:rPr lang="en-GB" sz="1000" b="1" dirty="0" smtClean="0"/>
              <a:t> -  a blouse</a:t>
            </a:r>
          </a:p>
          <a:p>
            <a:r>
              <a:rPr lang="en-GB" sz="1000" b="1" dirty="0" err="1" smtClean="0"/>
              <a:t>Une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cravate</a:t>
            </a:r>
            <a:r>
              <a:rPr lang="en-GB" sz="1000" b="1" dirty="0" smtClean="0"/>
              <a:t> -  a tie</a:t>
            </a:r>
          </a:p>
          <a:p>
            <a:r>
              <a:rPr lang="en-GB" sz="1000" b="1" dirty="0" err="1" smtClean="0"/>
              <a:t>Une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jupe</a:t>
            </a:r>
            <a:r>
              <a:rPr lang="en-GB" sz="1000" b="1" dirty="0" smtClean="0"/>
              <a:t> – a skirt</a:t>
            </a:r>
          </a:p>
          <a:p>
            <a:r>
              <a:rPr lang="en-GB" sz="1000" b="1" dirty="0" err="1" smtClean="0"/>
              <a:t>Une</a:t>
            </a:r>
            <a:r>
              <a:rPr lang="en-GB" sz="1000" b="1" dirty="0" smtClean="0"/>
              <a:t> robe -  a dress</a:t>
            </a:r>
          </a:p>
          <a:p>
            <a:r>
              <a:rPr lang="en-GB" sz="1000" b="1" dirty="0" err="1" smtClean="0"/>
              <a:t>Une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veste</a:t>
            </a:r>
            <a:r>
              <a:rPr lang="en-GB" sz="1000" b="1" dirty="0" smtClean="0"/>
              <a:t> – a jacket (blazer)</a:t>
            </a:r>
          </a:p>
          <a:p>
            <a:r>
              <a:rPr lang="en-GB" sz="1000" b="1" dirty="0" smtClean="0"/>
              <a:t>Des baskets – trainers</a:t>
            </a:r>
          </a:p>
          <a:p>
            <a:r>
              <a:rPr lang="en-GB" sz="1000" b="1" dirty="0" smtClean="0"/>
              <a:t>Des </a:t>
            </a:r>
            <a:r>
              <a:rPr lang="en-GB" sz="1000" b="1" dirty="0" err="1" smtClean="0"/>
              <a:t>chaussures</a:t>
            </a:r>
            <a:r>
              <a:rPr lang="en-GB" sz="1000" b="1" dirty="0" smtClean="0"/>
              <a:t> – shoes</a:t>
            </a:r>
          </a:p>
          <a:p>
            <a:r>
              <a:rPr lang="en-GB" sz="1000" b="1" dirty="0" smtClean="0"/>
              <a:t>Des </a:t>
            </a:r>
            <a:r>
              <a:rPr lang="en-GB" sz="1000" b="1" dirty="0" err="1" smtClean="0"/>
              <a:t>chaussettes</a:t>
            </a:r>
            <a:r>
              <a:rPr lang="en-GB" sz="1000" b="1" dirty="0" smtClean="0"/>
              <a:t> – socks</a:t>
            </a:r>
          </a:p>
          <a:p>
            <a:r>
              <a:rPr lang="en-GB" sz="1000" b="1" dirty="0" smtClean="0"/>
              <a:t>Des </a:t>
            </a:r>
            <a:r>
              <a:rPr lang="en-GB" sz="1000" b="1" dirty="0" err="1" smtClean="0"/>
              <a:t>sandales</a:t>
            </a:r>
            <a:r>
              <a:rPr lang="en-GB" sz="1000" b="1" dirty="0" smtClean="0"/>
              <a:t> - sandals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9531" t="77489" r="14951" b="14006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26278" t="28350" r="22929" b="12116"/>
          <a:stretch>
            <a:fillRect/>
          </a:stretch>
        </p:blipFill>
        <p:spPr bwMode="auto">
          <a:xfrm>
            <a:off x="899592" y="404664"/>
            <a:ext cx="7488832" cy="5486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531" t="77489" r="14951" b="14006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001" y="0"/>
            <a:ext cx="83410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Remember that </a:t>
            </a:r>
            <a:r>
              <a:rPr lang="en-US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colours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are adjectives and must agree!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437112"/>
            <a:ext cx="273630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>
                <a:latin typeface="Comic Sans MS" pitchFamily="66" charset="0"/>
              </a:rPr>
              <a:t>Une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jupe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b="1" dirty="0" smtClean="0">
                <a:latin typeface="Comic Sans MS" pitchFamily="66" charset="0"/>
              </a:rPr>
              <a:t>noire</a:t>
            </a:r>
          </a:p>
          <a:p>
            <a:r>
              <a:rPr lang="en-GB" dirty="0" smtClean="0">
                <a:latin typeface="Comic Sans MS" pitchFamily="66" charset="0"/>
              </a:rPr>
              <a:t>Un </a:t>
            </a:r>
            <a:r>
              <a:rPr lang="en-GB" dirty="0" err="1" smtClean="0">
                <a:latin typeface="Comic Sans MS" pitchFamily="66" charset="0"/>
              </a:rPr>
              <a:t>pantalon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b="1" dirty="0" smtClean="0">
                <a:latin typeface="Comic Sans MS" pitchFamily="66" charset="0"/>
              </a:rPr>
              <a:t>noir</a:t>
            </a:r>
            <a:endParaRPr lang="en-GB" dirty="0" smtClean="0">
              <a:latin typeface="Comic Sans MS" pitchFamily="66" charset="0"/>
            </a:endParaRPr>
          </a:p>
          <a:p>
            <a:r>
              <a:rPr lang="en-GB" dirty="0" err="1" smtClean="0">
                <a:latin typeface="Comic Sans MS" pitchFamily="66" charset="0"/>
              </a:rPr>
              <a:t>Une</a:t>
            </a:r>
            <a:r>
              <a:rPr lang="en-GB" dirty="0" smtClean="0">
                <a:latin typeface="Comic Sans MS" pitchFamily="66" charset="0"/>
              </a:rPr>
              <a:t> chemise </a:t>
            </a:r>
            <a:r>
              <a:rPr lang="en-GB" b="1" dirty="0" smtClean="0">
                <a:latin typeface="Comic Sans MS" pitchFamily="66" charset="0"/>
              </a:rPr>
              <a:t>blanche</a:t>
            </a:r>
          </a:p>
          <a:p>
            <a:r>
              <a:rPr lang="en-GB" dirty="0" smtClean="0">
                <a:latin typeface="Comic Sans MS" pitchFamily="66" charset="0"/>
              </a:rPr>
              <a:t>Un </a:t>
            </a:r>
            <a:r>
              <a:rPr lang="en-GB" dirty="0" err="1" smtClean="0">
                <a:latin typeface="Comic Sans MS" pitchFamily="66" charset="0"/>
              </a:rPr>
              <a:t>chemisier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blanc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764704"/>
            <a:ext cx="3384376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omic Sans MS" pitchFamily="66" charset="0"/>
              </a:rPr>
              <a:t>Un </a:t>
            </a:r>
            <a:r>
              <a:rPr lang="en-GB" sz="1600" b="1" dirty="0" err="1" smtClean="0">
                <a:latin typeface="Comic Sans MS" pitchFamily="66" charset="0"/>
              </a:rPr>
              <a:t>chandail</a:t>
            </a:r>
            <a:r>
              <a:rPr lang="en-GB" sz="1600" b="1" dirty="0" smtClean="0">
                <a:latin typeface="Comic Sans MS" pitchFamily="66" charset="0"/>
              </a:rPr>
              <a:t> -  a cardigan</a:t>
            </a:r>
          </a:p>
          <a:p>
            <a:r>
              <a:rPr lang="en-GB" sz="1600" b="1" dirty="0" smtClean="0">
                <a:latin typeface="Comic Sans MS" pitchFamily="66" charset="0"/>
              </a:rPr>
              <a:t>Un </a:t>
            </a:r>
            <a:r>
              <a:rPr lang="en-GB" sz="1600" b="1" dirty="0" err="1" smtClean="0">
                <a:latin typeface="Comic Sans MS" pitchFamily="66" charset="0"/>
              </a:rPr>
              <a:t>collant</a:t>
            </a:r>
            <a:r>
              <a:rPr lang="en-GB" sz="1600" b="1" dirty="0" smtClean="0">
                <a:latin typeface="Comic Sans MS" pitchFamily="66" charset="0"/>
              </a:rPr>
              <a:t> – tights</a:t>
            </a:r>
          </a:p>
          <a:p>
            <a:r>
              <a:rPr lang="en-GB" sz="1600" b="1" dirty="0" smtClean="0">
                <a:latin typeface="Comic Sans MS" pitchFamily="66" charset="0"/>
              </a:rPr>
              <a:t>Un jean – jeans</a:t>
            </a:r>
          </a:p>
          <a:p>
            <a:r>
              <a:rPr lang="en-GB" sz="1600" b="1" dirty="0" smtClean="0">
                <a:latin typeface="Comic Sans MS" pitchFamily="66" charset="0"/>
              </a:rPr>
              <a:t>Un maillot - a (football) shirt</a:t>
            </a:r>
          </a:p>
          <a:p>
            <a:r>
              <a:rPr lang="en-GB" sz="1600" b="1" dirty="0" smtClean="0">
                <a:latin typeface="Comic Sans MS" pitchFamily="66" charset="0"/>
              </a:rPr>
              <a:t>Un </a:t>
            </a:r>
            <a:r>
              <a:rPr lang="en-GB" sz="1600" b="1" dirty="0" err="1" smtClean="0">
                <a:latin typeface="Comic Sans MS" pitchFamily="66" charset="0"/>
              </a:rPr>
              <a:t>pantalon</a:t>
            </a:r>
            <a:r>
              <a:rPr lang="en-GB" sz="1600" b="1" dirty="0" smtClean="0">
                <a:latin typeface="Comic Sans MS" pitchFamily="66" charset="0"/>
              </a:rPr>
              <a:t> – trousers</a:t>
            </a:r>
          </a:p>
          <a:p>
            <a:r>
              <a:rPr lang="en-GB" sz="1600" b="1" dirty="0" smtClean="0">
                <a:latin typeface="Comic Sans MS" pitchFamily="66" charset="0"/>
              </a:rPr>
              <a:t>Un polo -  a polo shirt</a:t>
            </a:r>
          </a:p>
          <a:p>
            <a:r>
              <a:rPr lang="en-GB" sz="1600" b="1" dirty="0" smtClean="0">
                <a:latin typeface="Comic Sans MS" pitchFamily="66" charset="0"/>
              </a:rPr>
              <a:t>Un pull – a jumper</a:t>
            </a:r>
          </a:p>
          <a:p>
            <a:r>
              <a:rPr lang="en-GB" sz="1600" b="1" dirty="0" smtClean="0">
                <a:latin typeface="Comic Sans MS" pitchFamily="66" charset="0"/>
              </a:rPr>
              <a:t>Un short – shorts</a:t>
            </a:r>
          </a:p>
          <a:p>
            <a:r>
              <a:rPr lang="en-GB" sz="1600" b="1" dirty="0" smtClean="0">
                <a:latin typeface="Comic Sans MS" pitchFamily="66" charset="0"/>
              </a:rPr>
              <a:t>Un sweat -  a sweatshirt</a:t>
            </a:r>
          </a:p>
          <a:p>
            <a:r>
              <a:rPr lang="en-GB" sz="1600" b="1" dirty="0" smtClean="0">
                <a:latin typeface="Comic Sans MS" pitchFamily="66" charset="0"/>
              </a:rPr>
              <a:t>Un tee-shirt – a tee-shirt</a:t>
            </a:r>
          </a:p>
          <a:p>
            <a:r>
              <a:rPr lang="en-GB" sz="1600" b="1" dirty="0" err="1" smtClean="0">
                <a:latin typeface="Comic Sans MS" pitchFamily="66" charset="0"/>
              </a:rPr>
              <a:t>Une</a:t>
            </a:r>
            <a:r>
              <a:rPr lang="en-GB" sz="1600" b="1" dirty="0" smtClean="0">
                <a:latin typeface="Comic Sans MS" pitchFamily="66" charset="0"/>
              </a:rPr>
              <a:t> chemise – a shirt</a:t>
            </a:r>
          </a:p>
          <a:p>
            <a:r>
              <a:rPr lang="en-GB" sz="1600" b="1" dirty="0" smtClean="0">
                <a:latin typeface="Comic Sans MS" pitchFamily="66" charset="0"/>
              </a:rPr>
              <a:t>Un </a:t>
            </a:r>
            <a:r>
              <a:rPr lang="en-GB" sz="1600" b="1" dirty="0" err="1" smtClean="0">
                <a:latin typeface="Comic Sans MS" pitchFamily="66" charset="0"/>
              </a:rPr>
              <a:t>chemisier</a:t>
            </a:r>
            <a:r>
              <a:rPr lang="en-GB" sz="1600" b="1" dirty="0" smtClean="0">
                <a:latin typeface="Comic Sans MS" pitchFamily="66" charset="0"/>
              </a:rPr>
              <a:t> -  a blouse</a:t>
            </a:r>
          </a:p>
          <a:p>
            <a:r>
              <a:rPr lang="en-GB" sz="1600" b="1" dirty="0" err="1" smtClean="0">
                <a:latin typeface="Comic Sans MS" pitchFamily="66" charset="0"/>
              </a:rPr>
              <a:t>Une</a:t>
            </a:r>
            <a:r>
              <a:rPr lang="en-GB" sz="1600" b="1" dirty="0" smtClean="0">
                <a:latin typeface="Comic Sans MS" pitchFamily="66" charset="0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cravate</a:t>
            </a:r>
            <a:r>
              <a:rPr lang="en-GB" sz="1600" b="1" dirty="0" smtClean="0">
                <a:latin typeface="Comic Sans MS" pitchFamily="66" charset="0"/>
              </a:rPr>
              <a:t> -  a tie</a:t>
            </a:r>
          </a:p>
          <a:p>
            <a:r>
              <a:rPr lang="en-GB" sz="1600" b="1" dirty="0" err="1" smtClean="0">
                <a:latin typeface="Comic Sans MS" pitchFamily="66" charset="0"/>
              </a:rPr>
              <a:t>Une</a:t>
            </a:r>
            <a:r>
              <a:rPr lang="en-GB" sz="1600" b="1" dirty="0" smtClean="0">
                <a:latin typeface="Comic Sans MS" pitchFamily="66" charset="0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jupe</a:t>
            </a:r>
            <a:r>
              <a:rPr lang="en-GB" sz="1600" b="1" dirty="0" smtClean="0">
                <a:latin typeface="Comic Sans MS" pitchFamily="66" charset="0"/>
              </a:rPr>
              <a:t> – a skirt</a:t>
            </a:r>
          </a:p>
          <a:p>
            <a:r>
              <a:rPr lang="en-GB" sz="1600" b="1" dirty="0" err="1" smtClean="0">
                <a:latin typeface="Comic Sans MS" pitchFamily="66" charset="0"/>
              </a:rPr>
              <a:t>Une</a:t>
            </a:r>
            <a:r>
              <a:rPr lang="en-GB" sz="1600" b="1" dirty="0" smtClean="0">
                <a:latin typeface="Comic Sans MS" pitchFamily="66" charset="0"/>
              </a:rPr>
              <a:t> robe -  a dress</a:t>
            </a:r>
          </a:p>
          <a:p>
            <a:r>
              <a:rPr lang="en-GB" sz="1600" b="1" dirty="0" err="1" smtClean="0">
                <a:latin typeface="Comic Sans MS" pitchFamily="66" charset="0"/>
              </a:rPr>
              <a:t>Une</a:t>
            </a:r>
            <a:r>
              <a:rPr lang="en-GB" sz="1600" b="1" dirty="0" smtClean="0">
                <a:latin typeface="Comic Sans MS" pitchFamily="66" charset="0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veste</a:t>
            </a:r>
            <a:r>
              <a:rPr lang="en-GB" sz="1600" b="1" dirty="0" smtClean="0">
                <a:latin typeface="Comic Sans MS" pitchFamily="66" charset="0"/>
              </a:rPr>
              <a:t> – a jacket (blazer)</a:t>
            </a:r>
          </a:p>
          <a:p>
            <a:r>
              <a:rPr lang="en-GB" sz="1600" b="1" dirty="0" smtClean="0">
                <a:latin typeface="Comic Sans MS" pitchFamily="66" charset="0"/>
              </a:rPr>
              <a:t>Des baskets – trainers</a:t>
            </a:r>
          </a:p>
          <a:p>
            <a:r>
              <a:rPr lang="en-GB" sz="1600" b="1" dirty="0" smtClean="0">
                <a:latin typeface="Comic Sans MS" pitchFamily="66" charset="0"/>
              </a:rPr>
              <a:t>Des </a:t>
            </a:r>
            <a:r>
              <a:rPr lang="en-GB" sz="1600" b="1" dirty="0" err="1" smtClean="0">
                <a:latin typeface="Comic Sans MS" pitchFamily="66" charset="0"/>
              </a:rPr>
              <a:t>chaussures</a:t>
            </a:r>
            <a:r>
              <a:rPr lang="en-GB" sz="1600" b="1" dirty="0" smtClean="0">
                <a:latin typeface="Comic Sans MS" pitchFamily="66" charset="0"/>
              </a:rPr>
              <a:t> – shoes</a:t>
            </a:r>
          </a:p>
          <a:p>
            <a:r>
              <a:rPr lang="en-GB" sz="1600" b="1" dirty="0" smtClean="0">
                <a:latin typeface="Comic Sans MS" pitchFamily="66" charset="0"/>
              </a:rPr>
              <a:t>Des </a:t>
            </a:r>
            <a:r>
              <a:rPr lang="en-GB" sz="1600" b="1" dirty="0" err="1" smtClean="0">
                <a:latin typeface="Comic Sans MS" pitchFamily="66" charset="0"/>
              </a:rPr>
              <a:t>chaussettes</a:t>
            </a:r>
            <a:r>
              <a:rPr lang="en-GB" sz="1600" b="1" dirty="0" smtClean="0">
                <a:latin typeface="Comic Sans MS" pitchFamily="66" charset="0"/>
              </a:rPr>
              <a:t> – socks</a:t>
            </a:r>
          </a:p>
          <a:p>
            <a:r>
              <a:rPr lang="en-GB" sz="1600" b="1" dirty="0" smtClean="0">
                <a:latin typeface="Comic Sans MS" pitchFamily="66" charset="0"/>
              </a:rPr>
              <a:t>Des </a:t>
            </a:r>
            <a:r>
              <a:rPr lang="en-GB" sz="1600" b="1" dirty="0" err="1" smtClean="0">
                <a:latin typeface="Comic Sans MS" pitchFamily="66" charset="0"/>
              </a:rPr>
              <a:t>sandales</a:t>
            </a:r>
            <a:r>
              <a:rPr lang="en-GB" sz="1600" b="1" dirty="0" smtClean="0">
                <a:latin typeface="Comic Sans MS" pitchFamily="66" charset="0"/>
              </a:rPr>
              <a:t> - sandals</a:t>
            </a:r>
          </a:p>
          <a:p>
            <a:endParaRPr lang="en-GB" sz="16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76470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Remember, colours are adjectives; they come after the noun they are describing and agree with it, showing its gender and number. 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83968" y="2060848"/>
          <a:ext cx="46085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288032">
                <a:tc>
                  <a:txBody>
                    <a:bodyPr/>
                    <a:lstStyle/>
                    <a:p>
                      <a:r>
                        <a:rPr lang="en-GB" dirty="0" smtClean="0"/>
                        <a:t>Singular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plural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83968" y="2420888"/>
          <a:ext cx="460851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152128"/>
                <a:gridCol w="1152128"/>
              </a:tblGrid>
              <a:tr h="34203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masc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masc</a:t>
                      </a:r>
                      <a:r>
                        <a:rPr lang="en-GB" dirty="0" smtClean="0"/>
                        <a:t> pl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fem pl</a:t>
                      </a:r>
                      <a:endParaRPr lang="en-GB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en-GB" dirty="0" smtClean="0"/>
                        <a:t>noir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noire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noirs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noires</a:t>
                      </a:r>
                      <a:endParaRPr lang="en-GB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en-GB" dirty="0" smtClean="0"/>
                        <a:t>rouge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rouge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rouges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rouges</a:t>
                      </a:r>
                      <a:endParaRPr lang="en-GB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blanc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blanche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blancs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blanches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531" t="77489" r="14951" b="14006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1" y="0"/>
            <a:ext cx="91440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Est-ce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tu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dois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porter un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uniforme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scolaire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2" name="Picture 4" descr="http://www.simmonds-ltd.com/Portals/6/SiteImages/Bennett_Cr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48680"/>
            <a:ext cx="778768" cy="903927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14765" t="34020" r="16132" b="38576"/>
          <a:stretch>
            <a:fillRect/>
          </a:stretch>
        </p:blipFill>
        <p:spPr bwMode="auto">
          <a:xfrm>
            <a:off x="395536" y="1484784"/>
            <a:ext cx="84249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57087" t="40275" r="29329" b="31375"/>
          <a:stretch>
            <a:fillRect/>
          </a:stretch>
        </p:blipFill>
        <p:spPr bwMode="auto">
          <a:xfrm>
            <a:off x="323528" y="3717032"/>
            <a:ext cx="16561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 l="14765" t="37799" r="72832" b="33851"/>
          <a:stretch>
            <a:fillRect/>
          </a:stretch>
        </p:blipFill>
        <p:spPr bwMode="auto">
          <a:xfrm>
            <a:off x="7308304" y="3573016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>
            <a:off x="2339752" y="3789040"/>
            <a:ext cx="4536504" cy="1872208"/>
          </a:xfrm>
          <a:prstGeom prst="wedgeRectCallout">
            <a:avLst>
              <a:gd name="adj1" fmla="val -20833"/>
              <a:gd name="adj2" fmla="val 72818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83768" y="3933056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  <a:latin typeface="Comic Sans MS" pitchFamily="66" charset="0"/>
              </a:rPr>
              <a:t>Oui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GB" b="1" dirty="0" err="1" smtClean="0">
                <a:solidFill>
                  <a:schemeClr val="bg1"/>
                </a:solidFill>
                <a:latin typeface="Comic Sans MS" pitchFamily="66" charset="0"/>
              </a:rPr>
              <a:t>notre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Comic Sans MS" pitchFamily="66" charset="0"/>
              </a:rPr>
              <a:t>uniforme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Comic Sans MS" pitchFamily="66" charset="0"/>
              </a:rPr>
              <a:t>consiste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 en ...</a:t>
            </a:r>
          </a:p>
          <a:p>
            <a:endParaRPr lang="en-GB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à </a:t>
            </a:r>
            <a:r>
              <a:rPr lang="en-GB" b="1" dirty="0" err="1" smtClean="0">
                <a:solidFill>
                  <a:schemeClr val="bg1"/>
                </a:solidFill>
                <a:latin typeface="Comic Sans MS" pitchFamily="66" charset="0"/>
              </a:rPr>
              <a:t>rayures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en-GB" b="1" dirty="0" smtClean="0">
                <a:solidFill>
                  <a:srgbClr val="FFFF00"/>
                </a:solidFill>
                <a:latin typeface="Comic Sans MS" pitchFamily="66" charset="0"/>
              </a:rPr>
              <a:t>stripy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avec le logo du </a:t>
            </a:r>
            <a:r>
              <a:rPr lang="en-GB" b="1" dirty="0" err="1" smtClean="0">
                <a:solidFill>
                  <a:schemeClr val="bg1"/>
                </a:solidFill>
                <a:latin typeface="Comic Sans MS" pitchFamily="66" charset="0"/>
              </a:rPr>
              <a:t>collège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Comic Sans MS" pitchFamily="66" charset="0"/>
              </a:rPr>
              <a:t>dessus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  - </a:t>
            </a:r>
            <a:r>
              <a:rPr lang="en-GB" b="1" dirty="0" smtClean="0">
                <a:solidFill>
                  <a:srgbClr val="FFFF00"/>
                </a:solidFill>
                <a:latin typeface="Comic Sans MS" pitchFamily="66" charset="0"/>
              </a:rPr>
              <a:t>with the school logo on it.</a:t>
            </a:r>
            <a:endParaRPr lang="en-GB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836712"/>
            <a:ext cx="4032448" cy="55399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omic Sans MS" pitchFamily="66" charset="0"/>
              </a:rPr>
              <a:t>J’aimerais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mieux</a:t>
            </a:r>
            <a:r>
              <a:rPr lang="en-GB" sz="2800" dirty="0" smtClean="0">
                <a:latin typeface="Comic Sans MS" pitchFamily="66" charset="0"/>
              </a:rPr>
              <a:t> porter ...</a:t>
            </a:r>
          </a:p>
          <a:p>
            <a:r>
              <a:rPr lang="en-GB" sz="2800" dirty="0" err="1" smtClean="0">
                <a:latin typeface="Comic Sans MS" pitchFamily="66" charset="0"/>
              </a:rPr>
              <a:t>quelque</a:t>
            </a:r>
            <a:r>
              <a:rPr lang="en-GB" sz="2800" dirty="0" smtClean="0">
                <a:latin typeface="Comic Sans MS" pitchFamily="66" charset="0"/>
              </a:rPr>
              <a:t> chose de plus ...</a:t>
            </a:r>
          </a:p>
          <a:p>
            <a:r>
              <a:rPr lang="en-GB" sz="2800" dirty="0" smtClean="0">
                <a:latin typeface="Comic Sans MS" pitchFamily="66" charset="0"/>
              </a:rPr>
              <a:t>chic</a:t>
            </a:r>
          </a:p>
          <a:p>
            <a:r>
              <a:rPr lang="en-GB" sz="2800" dirty="0" err="1" smtClean="0">
                <a:latin typeface="Comic Sans MS" pitchFamily="66" charset="0"/>
              </a:rPr>
              <a:t>confortable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err="1" smtClean="0">
                <a:latin typeface="Comic Sans MS" pitchFamily="66" charset="0"/>
              </a:rPr>
              <a:t>décontracté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à la mode</a:t>
            </a:r>
          </a:p>
          <a:p>
            <a:r>
              <a:rPr lang="en-GB" sz="2800" dirty="0" err="1" smtClean="0">
                <a:latin typeface="Comic Sans MS" pitchFamily="66" charset="0"/>
              </a:rPr>
              <a:t>pratique</a:t>
            </a:r>
            <a:endParaRPr lang="en-GB" sz="2800" dirty="0" smtClean="0">
              <a:latin typeface="Comic Sans MS" pitchFamily="66" charset="0"/>
            </a:endParaRPr>
          </a:p>
          <a:p>
            <a:endParaRPr lang="en-GB" sz="2800" dirty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Mon </a:t>
            </a:r>
            <a:r>
              <a:rPr lang="en-GB" sz="2800" dirty="0" err="1" smtClean="0">
                <a:latin typeface="Comic Sans MS" pitchFamily="66" charset="0"/>
              </a:rPr>
              <a:t>uniforme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idéal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consisterait</a:t>
            </a:r>
            <a:r>
              <a:rPr lang="en-GB" sz="2800" dirty="0" smtClean="0">
                <a:latin typeface="Comic Sans MS" pitchFamily="66" charset="0"/>
              </a:rPr>
              <a:t> en ...</a:t>
            </a:r>
          </a:p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836712"/>
            <a:ext cx="4032448" cy="56938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I would prefer</a:t>
            </a:r>
          </a:p>
          <a:p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to wear ...</a:t>
            </a:r>
          </a:p>
          <a:p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something more</a:t>
            </a:r>
          </a:p>
          <a:p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...</a:t>
            </a:r>
          </a:p>
          <a:p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trendy</a:t>
            </a:r>
          </a:p>
          <a:p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comfortable</a:t>
            </a:r>
          </a:p>
          <a:p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casual</a:t>
            </a:r>
          </a:p>
          <a:p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fashionable</a:t>
            </a:r>
          </a:p>
          <a:p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practical</a:t>
            </a:r>
          </a:p>
          <a:p>
            <a:endParaRPr lang="en-GB" sz="2800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my ideal uniform</a:t>
            </a:r>
          </a:p>
          <a:p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would consist of ...</a:t>
            </a:r>
            <a:endParaRPr lang="en-GB" sz="2800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GB" sz="2800" dirty="0" smtClean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531" t="77489" r="14951" b="14006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0"/>
            <a:ext cx="8725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Qu’est-ce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tu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aimerais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mieux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porter?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531" t="77489" r="14951" b="14006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26869" t="29295" r="51278" b="20621"/>
          <a:stretch>
            <a:fillRect/>
          </a:stretch>
        </p:blipFill>
        <p:spPr bwMode="auto">
          <a:xfrm>
            <a:off x="251520" y="188640"/>
            <a:ext cx="4021579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18010" t="30240" r="60728" b="20621"/>
          <a:stretch>
            <a:fillRect/>
          </a:stretch>
        </p:blipFill>
        <p:spPr bwMode="auto">
          <a:xfrm>
            <a:off x="4644008" y="260648"/>
            <a:ext cx="3960440" cy="572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531" t="77489" r="14951" b="14006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 l="21060" t="30240" r="42322" b="17786"/>
          <a:stretch>
            <a:fillRect/>
          </a:stretch>
        </p:blipFill>
        <p:spPr bwMode="auto">
          <a:xfrm>
            <a:off x="1403648" y="332656"/>
            <a:ext cx="6120680" cy="542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531" t="77489" r="14951" b="14006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22735" t="37799" r="47144" b="28181"/>
          <a:stretch>
            <a:fillRect/>
          </a:stretch>
        </p:blipFill>
        <p:spPr bwMode="auto">
          <a:xfrm>
            <a:off x="755576" y="476672"/>
            <a:ext cx="7704856" cy="543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531" t="77489" r="14951" b="14006"/>
          <a:stretch>
            <a:fillRect/>
          </a:stretch>
        </p:blipFill>
        <p:spPr bwMode="auto">
          <a:xfrm>
            <a:off x="0" y="602128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 l="23916" t="29485" r="47734" b="19485"/>
          <a:stretch>
            <a:fillRect/>
          </a:stretch>
        </p:blipFill>
        <p:spPr bwMode="auto">
          <a:xfrm>
            <a:off x="1979712" y="332656"/>
            <a:ext cx="5112568" cy="5751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835</Words>
  <Application>Microsoft Office PowerPoint</Application>
  <PresentationFormat>On-screen Show (4:3)</PresentationFormat>
  <Paragraphs>177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Bennett Memorial Diocesan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 Technical Services</dc:creator>
  <cp:lastModifiedBy>Charlie Davies</cp:lastModifiedBy>
  <cp:revision>10</cp:revision>
  <dcterms:created xsi:type="dcterms:W3CDTF">2011-03-01T16:00:26Z</dcterms:created>
  <dcterms:modified xsi:type="dcterms:W3CDTF">2014-12-10T08:17:33Z</dcterms:modified>
</cp:coreProperties>
</file>